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Lst>
  <p:notesMasterIdLst>
    <p:notesMasterId r:id="rId17"/>
  </p:notesMasterIdLst>
  <p:handoutMasterIdLst>
    <p:handoutMasterId r:id="rId18"/>
  </p:handoutMasterIdLst>
  <p:sldIdLst>
    <p:sldId id="264" r:id="rId3"/>
    <p:sldId id="291" r:id="rId4"/>
    <p:sldId id="326" r:id="rId5"/>
    <p:sldId id="327" r:id="rId6"/>
    <p:sldId id="328" r:id="rId7"/>
    <p:sldId id="329" r:id="rId8"/>
    <p:sldId id="330" r:id="rId9"/>
    <p:sldId id="331" r:id="rId10"/>
    <p:sldId id="332" r:id="rId11"/>
    <p:sldId id="333" r:id="rId12"/>
    <p:sldId id="295" r:id="rId13"/>
    <p:sldId id="303" r:id="rId14"/>
    <p:sldId id="335" r:id="rId15"/>
    <p:sldId id="28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FA3B"/>
    <a:srgbClr val="262B49"/>
    <a:srgbClr val="272C4A"/>
    <a:srgbClr val="021E02"/>
    <a:srgbClr val="0D4713"/>
    <a:srgbClr val="2EFC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82" d="100"/>
          <a:sy n="82" d="100"/>
        </p:scale>
        <p:origin x="1447" y="2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3" d="100"/>
          <a:sy n="83" d="100"/>
        </p:scale>
        <p:origin x="277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103307-BA15-4ACC-B5F1-944D833604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B6E56F4-BF7B-4F00-ACBE-A4DFD87A91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744FFB-F38A-4495-A5A2-9104A86BD558}" type="datetimeFigureOut">
              <a:rPr lang="en-GB" smtClean="0"/>
              <a:t>16/08/2023</a:t>
            </a:fld>
            <a:endParaRPr lang="en-GB"/>
          </a:p>
        </p:txBody>
      </p:sp>
      <p:sp>
        <p:nvSpPr>
          <p:cNvPr id="4" name="Footer Placeholder 3">
            <a:extLst>
              <a:ext uri="{FF2B5EF4-FFF2-40B4-BE49-F238E27FC236}">
                <a16:creationId xmlns:a16="http://schemas.microsoft.com/office/drawing/2014/main" id="{3CE06CF5-C9A8-435D-8ED5-904E1E92C0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56CD826-4344-4A94-82C4-E4781424D0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A5C328-B672-4BE6-8B8E-2C334ADB115E}" type="slidenum">
              <a:rPr lang="en-GB" smtClean="0"/>
              <a:t>‹#›</a:t>
            </a:fld>
            <a:endParaRPr lang="en-GB"/>
          </a:p>
        </p:txBody>
      </p:sp>
    </p:spTree>
    <p:extLst>
      <p:ext uri="{BB962C8B-B14F-4D97-AF65-F5344CB8AC3E}">
        <p14:creationId xmlns:p14="http://schemas.microsoft.com/office/powerpoint/2010/main" val="1950580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0AB53-6AFC-48CC-A563-CFD308F6C8FE}" type="datetimeFigureOut">
              <a:rPr lang="en-GB" smtClean="0"/>
              <a:t>16/08/2023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D6B92-3480-416A-BA4E-1C85E9B52C19}" type="slidenum">
              <a:rPr lang="en-GB" smtClean="0"/>
              <a:t>‹#›</a:t>
            </a:fld>
            <a:endParaRPr lang="en-GB"/>
          </a:p>
        </p:txBody>
      </p:sp>
    </p:spTree>
    <p:extLst>
      <p:ext uri="{BB962C8B-B14F-4D97-AF65-F5344CB8AC3E}">
        <p14:creationId xmlns:p14="http://schemas.microsoft.com/office/powerpoint/2010/main" val="286077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AD6B92-3480-416A-BA4E-1C85E9B52C19}" type="slidenum">
              <a:rPr lang="en-GB" smtClean="0"/>
              <a:t>2</a:t>
            </a:fld>
            <a:endParaRPr lang="en-GB"/>
          </a:p>
        </p:txBody>
      </p:sp>
    </p:spTree>
    <p:extLst>
      <p:ext uri="{BB962C8B-B14F-4D97-AF65-F5344CB8AC3E}">
        <p14:creationId xmlns:p14="http://schemas.microsoft.com/office/powerpoint/2010/main" val="3089437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AD6B92-3480-416A-BA4E-1C85E9B52C19}" type="slidenum">
              <a:rPr lang="en-GB" smtClean="0"/>
              <a:t>12</a:t>
            </a:fld>
            <a:endParaRPr lang="en-GB"/>
          </a:p>
        </p:txBody>
      </p:sp>
    </p:spTree>
    <p:extLst>
      <p:ext uri="{BB962C8B-B14F-4D97-AF65-F5344CB8AC3E}">
        <p14:creationId xmlns:p14="http://schemas.microsoft.com/office/powerpoint/2010/main" val="2059419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AD6B92-3480-416A-BA4E-1C85E9B52C19}" type="slidenum">
              <a:rPr lang="en-GB" smtClean="0"/>
              <a:t>13</a:t>
            </a:fld>
            <a:endParaRPr lang="en-GB"/>
          </a:p>
        </p:txBody>
      </p:sp>
    </p:spTree>
    <p:extLst>
      <p:ext uri="{BB962C8B-B14F-4D97-AF65-F5344CB8AC3E}">
        <p14:creationId xmlns:p14="http://schemas.microsoft.com/office/powerpoint/2010/main" val="3203143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AD6B92-3480-416A-BA4E-1C85E9B52C19}" type="slidenum">
              <a:rPr lang="en-GB" smtClean="0"/>
              <a:t>3</a:t>
            </a:fld>
            <a:endParaRPr lang="en-GB"/>
          </a:p>
        </p:txBody>
      </p:sp>
    </p:spTree>
    <p:extLst>
      <p:ext uri="{BB962C8B-B14F-4D97-AF65-F5344CB8AC3E}">
        <p14:creationId xmlns:p14="http://schemas.microsoft.com/office/powerpoint/2010/main" val="650644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AD6B92-3480-416A-BA4E-1C85E9B52C19}" type="slidenum">
              <a:rPr lang="en-GB" smtClean="0"/>
              <a:t>4</a:t>
            </a:fld>
            <a:endParaRPr lang="en-GB"/>
          </a:p>
        </p:txBody>
      </p:sp>
    </p:spTree>
    <p:extLst>
      <p:ext uri="{BB962C8B-B14F-4D97-AF65-F5344CB8AC3E}">
        <p14:creationId xmlns:p14="http://schemas.microsoft.com/office/powerpoint/2010/main" val="334282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AD6B92-3480-416A-BA4E-1C85E9B52C19}" type="slidenum">
              <a:rPr lang="en-GB" smtClean="0"/>
              <a:t>5</a:t>
            </a:fld>
            <a:endParaRPr lang="en-GB"/>
          </a:p>
        </p:txBody>
      </p:sp>
    </p:spTree>
    <p:extLst>
      <p:ext uri="{BB962C8B-B14F-4D97-AF65-F5344CB8AC3E}">
        <p14:creationId xmlns:p14="http://schemas.microsoft.com/office/powerpoint/2010/main" val="2030076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AD6B92-3480-416A-BA4E-1C85E9B52C19}" type="slidenum">
              <a:rPr lang="en-GB" smtClean="0"/>
              <a:t>6</a:t>
            </a:fld>
            <a:endParaRPr lang="en-GB"/>
          </a:p>
        </p:txBody>
      </p:sp>
    </p:spTree>
    <p:extLst>
      <p:ext uri="{BB962C8B-B14F-4D97-AF65-F5344CB8AC3E}">
        <p14:creationId xmlns:p14="http://schemas.microsoft.com/office/powerpoint/2010/main" val="222898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AD6B92-3480-416A-BA4E-1C85E9B52C19}" type="slidenum">
              <a:rPr lang="en-GB" smtClean="0"/>
              <a:t>7</a:t>
            </a:fld>
            <a:endParaRPr lang="en-GB"/>
          </a:p>
        </p:txBody>
      </p:sp>
    </p:spTree>
    <p:extLst>
      <p:ext uri="{BB962C8B-B14F-4D97-AF65-F5344CB8AC3E}">
        <p14:creationId xmlns:p14="http://schemas.microsoft.com/office/powerpoint/2010/main" val="4086513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AD6B92-3480-416A-BA4E-1C85E9B52C19}" type="slidenum">
              <a:rPr lang="en-GB" smtClean="0"/>
              <a:t>8</a:t>
            </a:fld>
            <a:endParaRPr lang="en-GB"/>
          </a:p>
        </p:txBody>
      </p:sp>
    </p:spTree>
    <p:extLst>
      <p:ext uri="{BB962C8B-B14F-4D97-AF65-F5344CB8AC3E}">
        <p14:creationId xmlns:p14="http://schemas.microsoft.com/office/powerpoint/2010/main" val="84976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AD6B92-3480-416A-BA4E-1C85E9B52C19}" type="slidenum">
              <a:rPr lang="en-GB" smtClean="0"/>
              <a:t>9</a:t>
            </a:fld>
            <a:endParaRPr lang="en-GB"/>
          </a:p>
        </p:txBody>
      </p:sp>
    </p:spTree>
    <p:extLst>
      <p:ext uri="{BB962C8B-B14F-4D97-AF65-F5344CB8AC3E}">
        <p14:creationId xmlns:p14="http://schemas.microsoft.com/office/powerpoint/2010/main" val="356626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AD6B92-3480-416A-BA4E-1C85E9B52C19}" type="slidenum">
              <a:rPr lang="en-GB" smtClean="0"/>
              <a:t>10</a:t>
            </a:fld>
            <a:endParaRPr lang="en-GB"/>
          </a:p>
        </p:txBody>
      </p:sp>
    </p:spTree>
    <p:extLst>
      <p:ext uri="{BB962C8B-B14F-4D97-AF65-F5344CB8AC3E}">
        <p14:creationId xmlns:p14="http://schemas.microsoft.com/office/powerpoint/2010/main" val="3167023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F8445BA-CFD8-4600-BCE3-D9C614959307}" type="datetimeFigureOut">
              <a:rPr lang="en-GB" smtClean="0"/>
              <a:t>16/08/2023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E8659C-FF23-4F1B-8FEA-7C32508B4225}" type="slidenum">
              <a:rPr lang="en-GB" smtClean="0"/>
              <a:t>‹#›</a:t>
            </a:fld>
            <a:endParaRPr lang="en-GB"/>
          </a:p>
        </p:txBody>
      </p:sp>
      <p:pic>
        <p:nvPicPr>
          <p:cNvPr id="7" name="Picture 6" descr="A close up of a logo&#10;&#10;Description automatically generated">
            <a:extLst>
              <a:ext uri="{FF2B5EF4-FFF2-40B4-BE49-F238E27FC236}">
                <a16:creationId xmlns:a16="http://schemas.microsoft.com/office/drawing/2014/main" id="{BA602E48-240F-4C01-9586-C7F611CF5A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A picture containing animal&#10;&#10;Description automatically generated">
            <a:extLst>
              <a:ext uri="{FF2B5EF4-FFF2-40B4-BE49-F238E27FC236}">
                <a16:creationId xmlns:a16="http://schemas.microsoft.com/office/drawing/2014/main" id="{629D47EE-C5F6-4F6D-83A2-0785817877F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02" t="-1" r="6102" b="42470"/>
          <a:stretch/>
        </p:blipFill>
        <p:spPr>
          <a:xfrm>
            <a:off x="0" y="2954857"/>
            <a:ext cx="9144000" cy="399412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856E1B9B-4E7E-49A7-BBC4-7CAD55BD98E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80259" y="892334"/>
            <a:ext cx="2566678" cy="1361690"/>
          </a:xfrm>
          <a:prstGeom prst="rect">
            <a:avLst/>
          </a:prstGeom>
        </p:spPr>
      </p:pic>
      <p:sp>
        <p:nvSpPr>
          <p:cNvPr id="10" name="Title 5">
            <a:extLst>
              <a:ext uri="{FF2B5EF4-FFF2-40B4-BE49-F238E27FC236}">
                <a16:creationId xmlns:a16="http://schemas.microsoft.com/office/drawing/2014/main" id="{E1EBF9E6-DB32-4629-B11D-3F6FBD437146}"/>
              </a:ext>
            </a:extLst>
          </p:cNvPr>
          <p:cNvSpPr txBox="1">
            <a:spLocks/>
          </p:cNvSpPr>
          <p:nvPr userDrawn="1"/>
        </p:nvSpPr>
        <p:spPr>
          <a:xfrm>
            <a:off x="685800" y="5032760"/>
            <a:ext cx="7772400" cy="64315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rgbClr val="262B49"/>
                </a:solidFill>
                <a:latin typeface="Calibri" panose="020F0502020204030204" pitchFamily="34" charset="0"/>
                <a:ea typeface="+mj-ea"/>
                <a:cs typeface="Calibri" panose="020F0502020204030204" pitchFamily="34" charset="0"/>
              </a:defRPr>
            </a:lvl1pPr>
          </a:lstStyle>
          <a:p>
            <a:endParaRPr lang="en-GB" sz="1000" b="1" dirty="0">
              <a:solidFill>
                <a:schemeClr val="bg1"/>
              </a:solidFill>
              <a:latin typeface="+mj-lt"/>
            </a:endParaRPr>
          </a:p>
          <a:p>
            <a:r>
              <a:rPr lang="en-GB" sz="3200" b="1" dirty="0">
                <a:solidFill>
                  <a:schemeClr val="bg1"/>
                </a:solidFill>
                <a:latin typeface="Franklin Gothic Medium" panose="020B0603020102020204" pitchFamily="34" charset="0"/>
              </a:rPr>
              <a:t>DD </a:t>
            </a:r>
            <a:r>
              <a:rPr lang="en-GB" sz="3200" b="1" dirty="0" err="1">
                <a:solidFill>
                  <a:schemeClr val="bg1"/>
                </a:solidFill>
                <a:latin typeface="Franklin Gothic Medium" panose="020B0603020102020204" pitchFamily="34" charset="0"/>
              </a:rPr>
              <a:t>Mmmm</a:t>
            </a:r>
            <a:r>
              <a:rPr lang="en-GB" sz="3200" b="1" dirty="0">
                <a:solidFill>
                  <a:schemeClr val="bg1"/>
                </a:solidFill>
                <a:latin typeface="Franklin Gothic Medium" panose="020B0603020102020204" pitchFamily="34" charset="0"/>
              </a:rPr>
              <a:t> CCYY</a:t>
            </a:r>
          </a:p>
        </p:txBody>
      </p:sp>
      <p:sp>
        <p:nvSpPr>
          <p:cNvPr id="11" name="Title 1">
            <a:extLst>
              <a:ext uri="{FF2B5EF4-FFF2-40B4-BE49-F238E27FC236}">
                <a16:creationId xmlns:a16="http://schemas.microsoft.com/office/drawing/2014/main" id="{80AA2E4D-15A5-41AE-B832-73D3B75986BA}"/>
              </a:ext>
            </a:extLst>
          </p:cNvPr>
          <p:cNvSpPr txBox="1">
            <a:spLocks/>
          </p:cNvSpPr>
          <p:nvPr userDrawn="1"/>
        </p:nvSpPr>
        <p:spPr>
          <a:xfrm>
            <a:off x="685800" y="3282861"/>
            <a:ext cx="7772400" cy="10393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262B49"/>
                </a:solidFill>
                <a:latin typeface="Calibri" panose="020F0502020204030204" pitchFamily="34" charset="0"/>
                <a:ea typeface="+mj-ea"/>
                <a:cs typeface="Calibri" panose="020F0502020204030204" pitchFamily="34" charset="0"/>
              </a:defRPr>
            </a:lvl1pPr>
          </a:lstStyle>
          <a:p>
            <a:pPr algn="ctr"/>
            <a:r>
              <a:rPr lang="en-GB" b="1" dirty="0">
                <a:solidFill>
                  <a:schemeClr val="bg1"/>
                </a:solidFill>
                <a:latin typeface="Franklin Gothic Medium" panose="020B0603020102020204" pitchFamily="34" charset="0"/>
                <a:ea typeface="Roboto Black" panose="02000000000000000000" pitchFamily="2" charset="0"/>
              </a:rPr>
              <a:t>Title</a:t>
            </a:r>
          </a:p>
        </p:txBody>
      </p:sp>
    </p:spTree>
    <p:extLst>
      <p:ext uri="{BB962C8B-B14F-4D97-AF65-F5344CB8AC3E}">
        <p14:creationId xmlns:p14="http://schemas.microsoft.com/office/powerpoint/2010/main" val="1051864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445BA-CFD8-4600-BCE3-D9C614959307}" type="datetimeFigureOut">
              <a:rPr lang="en-GB" smtClean="0"/>
              <a:t>16/08/2023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E8659C-FF23-4F1B-8FEA-7C32508B4225}" type="slidenum">
              <a:rPr lang="en-GB" smtClean="0"/>
              <a:t>‹#›</a:t>
            </a:fld>
            <a:endParaRPr lang="en-GB"/>
          </a:p>
        </p:txBody>
      </p:sp>
    </p:spTree>
    <p:extLst>
      <p:ext uri="{BB962C8B-B14F-4D97-AF65-F5344CB8AC3E}">
        <p14:creationId xmlns:p14="http://schemas.microsoft.com/office/powerpoint/2010/main" val="77646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8445BA-CFD8-4600-BCE3-D9C614959307}" type="datetimeFigureOut">
              <a:rPr lang="en-GB" smtClean="0"/>
              <a:t>16/08/2023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E8659C-FF23-4F1B-8FEA-7C32508B4225}" type="slidenum">
              <a:rPr lang="en-GB" smtClean="0"/>
              <a:t>‹#›</a:t>
            </a:fld>
            <a:endParaRPr lang="en-GB"/>
          </a:p>
        </p:txBody>
      </p:sp>
    </p:spTree>
    <p:extLst>
      <p:ext uri="{BB962C8B-B14F-4D97-AF65-F5344CB8AC3E}">
        <p14:creationId xmlns:p14="http://schemas.microsoft.com/office/powerpoint/2010/main" val="287652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8445BA-CFD8-4600-BCE3-D9C614959307}" type="datetimeFigureOut">
              <a:rPr lang="en-GB" smtClean="0"/>
              <a:t>16/08/2023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E8659C-FF23-4F1B-8FEA-7C32508B4225}" type="slidenum">
              <a:rPr lang="en-GB" smtClean="0"/>
              <a:t>‹#›</a:t>
            </a:fld>
            <a:endParaRPr lang="en-GB"/>
          </a:p>
        </p:txBody>
      </p:sp>
    </p:spTree>
    <p:extLst>
      <p:ext uri="{BB962C8B-B14F-4D97-AF65-F5344CB8AC3E}">
        <p14:creationId xmlns:p14="http://schemas.microsoft.com/office/powerpoint/2010/main" val="1505476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445BA-CFD8-4600-BCE3-D9C614959307}" type="datetimeFigureOut">
              <a:rPr lang="en-GB" smtClean="0"/>
              <a:t>16/08/2023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E8659C-FF23-4F1B-8FEA-7C32508B4225}" type="slidenum">
              <a:rPr lang="en-GB" smtClean="0"/>
              <a:t>‹#›</a:t>
            </a:fld>
            <a:endParaRPr lang="en-GB"/>
          </a:p>
        </p:txBody>
      </p:sp>
    </p:spTree>
    <p:extLst>
      <p:ext uri="{BB962C8B-B14F-4D97-AF65-F5344CB8AC3E}">
        <p14:creationId xmlns:p14="http://schemas.microsoft.com/office/powerpoint/2010/main" val="4177411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445BA-CFD8-4600-BCE3-D9C614959307}" type="datetimeFigureOut">
              <a:rPr lang="en-GB" smtClean="0"/>
              <a:t>16/08/2023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E8659C-FF23-4F1B-8FEA-7C32508B4225}" type="slidenum">
              <a:rPr lang="en-GB" smtClean="0"/>
              <a:t>‹#›</a:t>
            </a:fld>
            <a:endParaRPr lang="en-GB"/>
          </a:p>
        </p:txBody>
      </p:sp>
    </p:spTree>
    <p:extLst>
      <p:ext uri="{BB962C8B-B14F-4D97-AF65-F5344CB8AC3E}">
        <p14:creationId xmlns:p14="http://schemas.microsoft.com/office/powerpoint/2010/main" val="4057487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F8445BA-CFD8-4600-BCE3-D9C614959307}" type="datetimeFigureOut">
              <a:rPr lang="en-GB" smtClean="0"/>
              <a:t>16/08/2023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E8659C-FF23-4F1B-8FEA-7C32508B4225}" type="slidenum">
              <a:rPr lang="en-GB" smtClean="0"/>
              <a:t>‹#›</a:t>
            </a:fld>
            <a:endParaRPr lang="en-GB"/>
          </a:p>
        </p:txBody>
      </p:sp>
      <p:pic>
        <p:nvPicPr>
          <p:cNvPr id="7" name="Picture 6" descr="A close up of a logo&#10;&#10;Description automatically generated">
            <a:extLst>
              <a:ext uri="{FF2B5EF4-FFF2-40B4-BE49-F238E27FC236}">
                <a16:creationId xmlns:a16="http://schemas.microsoft.com/office/drawing/2014/main" id="{11604126-83EC-4F24-91E1-E2C65E8261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A picture containing animal&#10;&#10;Description automatically generated">
            <a:extLst>
              <a:ext uri="{FF2B5EF4-FFF2-40B4-BE49-F238E27FC236}">
                <a16:creationId xmlns:a16="http://schemas.microsoft.com/office/drawing/2014/main" id="{9EC781AF-6305-4BD2-98AB-92909E81100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02" t="-1" r="6102" b="42470"/>
          <a:stretch/>
        </p:blipFill>
        <p:spPr>
          <a:xfrm>
            <a:off x="0" y="2950309"/>
            <a:ext cx="9144000" cy="3994128"/>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24C239CD-19B0-4423-A66F-9722C09FA6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80259" y="892334"/>
            <a:ext cx="2566678" cy="1361690"/>
          </a:xfrm>
          <a:prstGeom prst="rect">
            <a:avLst/>
          </a:prstGeom>
        </p:spPr>
      </p:pic>
      <p:sp>
        <p:nvSpPr>
          <p:cNvPr id="11" name="Title 5">
            <a:extLst>
              <a:ext uri="{FF2B5EF4-FFF2-40B4-BE49-F238E27FC236}">
                <a16:creationId xmlns:a16="http://schemas.microsoft.com/office/drawing/2014/main" id="{754AD502-2503-491E-B8A3-57F68D11465D}"/>
              </a:ext>
            </a:extLst>
          </p:cNvPr>
          <p:cNvSpPr txBox="1">
            <a:spLocks/>
          </p:cNvSpPr>
          <p:nvPr userDrawn="1"/>
        </p:nvSpPr>
        <p:spPr>
          <a:xfrm>
            <a:off x="2977138" y="2754081"/>
            <a:ext cx="3235569" cy="788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262B49"/>
                </a:solidFill>
                <a:latin typeface="Calibri" panose="020F0502020204030204" pitchFamily="34" charset="0"/>
                <a:ea typeface="+mj-ea"/>
                <a:cs typeface="Calibri" panose="020F0502020204030204" pitchFamily="34" charset="0"/>
              </a:defRPr>
            </a:lvl1pPr>
          </a:lstStyle>
          <a:p>
            <a:r>
              <a:rPr lang="en-GB" sz="3200" dirty="0">
                <a:solidFill>
                  <a:schemeClr val="bg1"/>
                </a:solidFill>
                <a:latin typeface="+mj-lt"/>
              </a:rPr>
              <a:t>Gregory Andrew</a:t>
            </a:r>
            <a:br>
              <a:rPr lang="en-GB" sz="2000" dirty="0">
                <a:solidFill>
                  <a:schemeClr val="bg1"/>
                </a:solidFill>
                <a:latin typeface="+mj-lt"/>
              </a:rPr>
            </a:br>
            <a:r>
              <a:rPr lang="en-GB" sz="2000" dirty="0">
                <a:solidFill>
                  <a:schemeClr val="bg1"/>
                </a:solidFill>
                <a:latin typeface="+mj-lt"/>
              </a:rPr>
              <a:t>Principal Consultant</a:t>
            </a:r>
          </a:p>
          <a:p>
            <a:r>
              <a:rPr lang="en-GB" sz="1800" dirty="0">
                <a:solidFill>
                  <a:schemeClr val="bg1"/>
                </a:solidFill>
                <a:latin typeface="+mj-lt"/>
              </a:rPr>
              <a:t>gregory@proactiveanalysis.com</a:t>
            </a:r>
            <a:endParaRPr lang="en-GB" sz="2000" dirty="0">
              <a:solidFill>
                <a:schemeClr val="bg1"/>
              </a:solidFill>
              <a:latin typeface="+mj-lt"/>
            </a:endParaRPr>
          </a:p>
        </p:txBody>
      </p:sp>
      <p:sp>
        <p:nvSpPr>
          <p:cNvPr id="12" name="Title 5">
            <a:extLst>
              <a:ext uri="{FF2B5EF4-FFF2-40B4-BE49-F238E27FC236}">
                <a16:creationId xmlns:a16="http://schemas.microsoft.com/office/drawing/2014/main" id="{24195E17-B1CD-4B57-A912-DDFFE7A4D0F9}"/>
              </a:ext>
            </a:extLst>
          </p:cNvPr>
          <p:cNvSpPr txBox="1">
            <a:spLocks/>
          </p:cNvSpPr>
          <p:nvPr userDrawn="1"/>
        </p:nvSpPr>
        <p:spPr>
          <a:xfrm>
            <a:off x="1626575" y="4366913"/>
            <a:ext cx="5890847" cy="5159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262B49"/>
                </a:solidFill>
                <a:latin typeface="Calibri" panose="020F0502020204030204" pitchFamily="34" charset="0"/>
                <a:ea typeface="+mj-ea"/>
                <a:cs typeface="Calibri" panose="020F0502020204030204" pitchFamily="34" charset="0"/>
              </a:defRPr>
            </a:lvl1pPr>
          </a:lstStyle>
          <a:p>
            <a:r>
              <a:rPr lang="en-GB" sz="4000">
                <a:solidFill>
                  <a:schemeClr val="bg1"/>
                </a:solidFill>
                <a:latin typeface="+mj-lt"/>
              </a:rPr>
              <a:t>www.proactiveanalysis.com</a:t>
            </a:r>
            <a:endParaRPr lang="en-GB" sz="2800" dirty="0">
              <a:solidFill>
                <a:schemeClr val="bg1"/>
              </a:solidFill>
              <a:latin typeface="+mj-lt"/>
            </a:endParaRPr>
          </a:p>
        </p:txBody>
      </p:sp>
    </p:spTree>
    <p:extLst>
      <p:ext uri="{BB962C8B-B14F-4D97-AF65-F5344CB8AC3E}">
        <p14:creationId xmlns:p14="http://schemas.microsoft.com/office/powerpoint/2010/main" val="3516746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Footer">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956516" cy="1325563"/>
          </a:xfrm>
        </p:spPr>
        <p:txBody>
          <a:bodyPr/>
          <a:lstStyle>
            <a:lvl1pPr>
              <a:defRPr>
                <a:solidFill>
                  <a:srgbClr val="262B49"/>
                </a:solidFill>
              </a:defRPr>
            </a:lvl1pPr>
          </a:lstStyle>
          <a:p>
            <a:r>
              <a:rPr lang="en-US" dirty="0"/>
              <a:t>Click to edit Master title style</a:t>
            </a:r>
          </a:p>
        </p:txBody>
      </p:sp>
      <p:sp>
        <p:nvSpPr>
          <p:cNvPr id="3" name="Content Placeholder 2"/>
          <p:cNvSpPr>
            <a:spLocks noGrp="1"/>
          </p:cNvSpPr>
          <p:nvPr>
            <p:ph idx="1"/>
          </p:nvPr>
        </p:nvSpPr>
        <p:spPr>
          <a:xfrm>
            <a:off x="1724296" y="1825625"/>
            <a:ext cx="6791053" cy="4148455"/>
          </a:xfrm>
        </p:spPr>
        <p:txBody>
          <a:bodyPr/>
          <a:lstStyle>
            <a:lvl1pPr>
              <a:defRPr>
                <a:solidFill>
                  <a:srgbClr val="272C4A"/>
                </a:solidFill>
              </a:defRPr>
            </a:lvl1pPr>
            <a:lvl2pPr>
              <a:defRPr>
                <a:solidFill>
                  <a:srgbClr val="272C4A"/>
                </a:solidFill>
              </a:defRPr>
            </a:lvl2pPr>
            <a:lvl3pPr>
              <a:defRPr>
                <a:solidFill>
                  <a:srgbClr val="272C4A"/>
                </a:solidFill>
              </a:defRPr>
            </a:lvl3pPr>
            <a:lvl4pPr>
              <a:defRPr>
                <a:solidFill>
                  <a:srgbClr val="272C4A"/>
                </a:solidFill>
              </a:defRPr>
            </a:lvl4pPr>
            <a:lvl5pPr>
              <a:defRPr>
                <a:solidFill>
                  <a:srgbClr val="272C4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DACBB8D-2650-43E2-B8E4-1B4DF2432B71}" type="datetime1">
              <a:rPr lang="en-GB" smtClean="0"/>
              <a:t>16/08/2023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E8659C-FF23-4F1B-8FEA-7C32508B4225}" type="slidenum">
              <a:rPr lang="en-GB" smtClean="0"/>
              <a:t>‹#›</a:t>
            </a:fld>
            <a:endParaRPr lang="en-GB"/>
          </a:p>
        </p:txBody>
      </p:sp>
      <p:pic>
        <p:nvPicPr>
          <p:cNvPr id="10" name="Content Placeholder 4" descr="A picture containing animal&#10;&#10;Description automatically generated">
            <a:extLst>
              <a:ext uri="{FF2B5EF4-FFF2-40B4-BE49-F238E27FC236}">
                <a16:creationId xmlns:a16="http://schemas.microsoft.com/office/drawing/2014/main" id="{B5AA72AA-C4FC-4BCD-B520-52862FCF5F3D}"/>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val="0"/>
              </a:ext>
            </a:extLst>
          </a:blip>
          <a:srcRect t="12116" b="65266"/>
          <a:stretch/>
        </p:blipFill>
        <p:spPr>
          <a:xfrm>
            <a:off x="0" y="5488277"/>
            <a:ext cx="9144000" cy="1378688"/>
          </a:xfrm>
          <a:prstGeom prst="rect">
            <a:avLst/>
          </a:prstGeom>
        </p:spPr>
      </p:pic>
    </p:spTree>
    <p:extLst>
      <p:ext uri="{BB962C8B-B14F-4D97-AF65-F5344CB8AC3E}">
        <p14:creationId xmlns:p14="http://schemas.microsoft.com/office/powerpoint/2010/main" val="281803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picture containing animal&#10;&#10;Description automatically generated">
            <a:extLst>
              <a:ext uri="{FF2B5EF4-FFF2-40B4-BE49-F238E27FC236}">
                <a16:creationId xmlns:a16="http://schemas.microsoft.com/office/drawing/2014/main" id="{9BD48BC9-6B58-425C-8C8C-0CD2F75E51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169" b="77712"/>
          <a:stretch/>
        </p:blipFill>
        <p:spPr>
          <a:xfrm>
            <a:off x="0" y="6043749"/>
            <a:ext cx="9144000" cy="677727"/>
          </a:xfrm>
          <a:prstGeom prst="rect">
            <a:avLst/>
          </a:prstGeom>
        </p:spPr>
      </p:pic>
      <p:sp>
        <p:nvSpPr>
          <p:cNvPr id="2" name="Title 1"/>
          <p:cNvSpPr>
            <a:spLocks noGrp="1"/>
          </p:cNvSpPr>
          <p:nvPr>
            <p:ph type="title"/>
          </p:nvPr>
        </p:nvSpPr>
        <p:spPr>
          <a:xfrm>
            <a:off x="628650" y="365126"/>
            <a:ext cx="6956516" cy="1325563"/>
          </a:xfrm>
        </p:spPr>
        <p:txBody>
          <a:bodyPr/>
          <a:lstStyle>
            <a:lvl1pPr>
              <a:defRPr sz="4000">
                <a:solidFill>
                  <a:srgbClr val="262B49"/>
                </a:solidFill>
                <a:latin typeface="Franklin Gothic Medium" panose="020B0603020102020204" pitchFamily="34" charset="0"/>
              </a:defRPr>
            </a:lvl1pPr>
          </a:lstStyle>
          <a:p>
            <a:r>
              <a:rPr lang="en-US" dirty="0"/>
              <a:t>Click to edit Master title style</a:t>
            </a:r>
          </a:p>
        </p:txBody>
      </p:sp>
      <p:sp>
        <p:nvSpPr>
          <p:cNvPr id="3" name="Content Placeholder 2"/>
          <p:cNvSpPr>
            <a:spLocks noGrp="1"/>
          </p:cNvSpPr>
          <p:nvPr>
            <p:ph idx="1"/>
          </p:nvPr>
        </p:nvSpPr>
        <p:spPr>
          <a:xfrm>
            <a:off x="1724296" y="1825625"/>
            <a:ext cx="6791053" cy="4148455"/>
          </a:xfrm>
        </p:spPr>
        <p:txBody>
          <a:bodyPr/>
          <a:lstStyle>
            <a:lvl1pPr>
              <a:defRPr>
                <a:solidFill>
                  <a:srgbClr val="272C4A"/>
                </a:solidFill>
                <a:latin typeface="Franklin Gothic Medium" panose="020B0603020102020204" pitchFamily="34" charset="0"/>
              </a:defRPr>
            </a:lvl1pPr>
            <a:lvl2pPr>
              <a:defRPr>
                <a:solidFill>
                  <a:srgbClr val="272C4A"/>
                </a:solidFill>
                <a:latin typeface="Franklin Gothic Medium" panose="020B0603020102020204" pitchFamily="34" charset="0"/>
              </a:defRPr>
            </a:lvl2pPr>
            <a:lvl3pPr>
              <a:defRPr>
                <a:solidFill>
                  <a:srgbClr val="272C4A"/>
                </a:solidFill>
                <a:latin typeface="Franklin Gothic Medium" panose="020B0603020102020204" pitchFamily="34" charset="0"/>
              </a:defRPr>
            </a:lvl3pPr>
            <a:lvl4pPr>
              <a:defRPr>
                <a:solidFill>
                  <a:srgbClr val="272C4A"/>
                </a:solidFill>
                <a:latin typeface="Franklin Gothic Medium" panose="020B0603020102020204" pitchFamily="34" charset="0"/>
              </a:defRPr>
            </a:lvl4pPr>
            <a:lvl5pPr>
              <a:defRPr>
                <a:solidFill>
                  <a:srgbClr val="272C4A"/>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en-GB" dirty="0"/>
              <a:t>For Client XYZ </a:t>
            </a:r>
          </a:p>
        </p:txBody>
      </p:sp>
      <p:sp>
        <p:nvSpPr>
          <p:cNvPr id="5" name="Footer Placeholder 4"/>
          <p:cNvSpPr>
            <a:spLocks noGrp="1"/>
          </p:cNvSpPr>
          <p:nvPr>
            <p:ph type="ftr" sz="quarter" idx="11"/>
          </p:nvPr>
        </p:nvSpPr>
        <p:spPr/>
        <p:txBody>
          <a:bodyPr/>
          <a:lstStyle>
            <a:lvl1pPr>
              <a:defRPr b="1">
                <a:solidFill>
                  <a:schemeClr val="bg1"/>
                </a:solidFill>
              </a:defRPr>
            </a:lvl1pPr>
          </a:lstStyle>
          <a:p>
            <a:r>
              <a:rPr lang="en-GB" dirty="0"/>
              <a:t>XX YY ZZ</a:t>
            </a:r>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2EE8659C-FF23-4F1B-8FEA-7C32508B4225}" type="slidenum">
              <a:rPr lang="en-GB" smtClean="0"/>
              <a:pPr/>
              <a:t>‹#›</a:t>
            </a:fld>
            <a:endParaRPr lang="en-GB" dirty="0"/>
          </a:p>
        </p:txBody>
      </p:sp>
    </p:spTree>
    <p:extLst>
      <p:ext uri="{BB962C8B-B14F-4D97-AF65-F5344CB8AC3E}">
        <p14:creationId xmlns:p14="http://schemas.microsoft.com/office/powerpoint/2010/main" val="335117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Footer">
    <p:spTree>
      <p:nvGrpSpPr>
        <p:cNvPr id="1" name=""/>
        <p:cNvGrpSpPr/>
        <p:nvPr/>
      </p:nvGrpSpPr>
      <p:grpSpPr>
        <a:xfrm>
          <a:off x="0" y="0"/>
          <a:ext cx="0" cy="0"/>
          <a:chOff x="0" y="0"/>
          <a:chExt cx="0" cy="0"/>
        </a:xfrm>
      </p:grpSpPr>
      <p:pic>
        <p:nvPicPr>
          <p:cNvPr id="10" name="Content Placeholder 4" descr="A picture containing animal&#10;&#10;Description automatically generated">
            <a:extLst>
              <a:ext uri="{FF2B5EF4-FFF2-40B4-BE49-F238E27FC236}">
                <a16:creationId xmlns:a16="http://schemas.microsoft.com/office/drawing/2014/main" id="{B5AA72AA-C4FC-4BCD-B520-52862FCF5F3D}"/>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val="0"/>
              </a:ext>
            </a:extLst>
          </a:blip>
          <a:srcRect t="12116" b="65266"/>
          <a:stretch/>
        </p:blipFill>
        <p:spPr>
          <a:xfrm>
            <a:off x="0" y="5479312"/>
            <a:ext cx="9144000" cy="1378688"/>
          </a:xfrm>
          <a:prstGeom prst="rect">
            <a:avLst/>
          </a:prstGeom>
        </p:spPr>
      </p:pic>
      <p:sp>
        <p:nvSpPr>
          <p:cNvPr id="2" name="Title 1"/>
          <p:cNvSpPr>
            <a:spLocks noGrp="1"/>
          </p:cNvSpPr>
          <p:nvPr>
            <p:ph type="title"/>
          </p:nvPr>
        </p:nvSpPr>
        <p:spPr>
          <a:xfrm>
            <a:off x="628650" y="365126"/>
            <a:ext cx="6956516" cy="828000"/>
          </a:xfrm>
        </p:spPr>
        <p:txBody>
          <a:bodyPr>
            <a:normAutofit/>
          </a:bodyPr>
          <a:lstStyle>
            <a:lvl1pPr>
              <a:defRPr sz="4000">
                <a:solidFill>
                  <a:srgbClr val="262B49"/>
                </a:solidFill>
                <a:latin typeface="Franklin Gothic Medium" panose="020B06030201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2800" y="1270800"/>
            <a:ext cx="7887600" cy="5083200"/>
          </a:xfrm>
          <a:solidFill>
            <a:schemeClr val="bg1"/>
          </a:solidFill>
        </p:spPr>
        <p:txBody>
          <a:bodyPr/>
          <a:lstStyle>
            <a:lvl1pPr marL="228600" indent="-228600">
              <a:buFontTx/>
              <a:buBlip>
                <a:blip r:embed="rId3"/>
              </a:buBlip>
              <a:defRPr>
                <a:solidFill>
                  <a:srgbClr val="272C4A"/>
                </a:solidFill>
                <a:latin typeface="Franklin Gothic Medium" panose="020B0603020102020204" pitchFamily="34" charset="0"/>
              </a:defRPr>
            </a:lvl1pPr>
            <a:lvl2pPr algn="l">
              <a:defRPr sz="2400">
                <a:solidFill>
                  <a:srgbClr val="272C4A"/>
                </a:solidFill>
                <a:latin typeface="Franklin Gothic Medium" panose="020B0603020102020204" pitchFamily="34" charset="0"/>
              </a:defRPr>
            </a:lvl2pPr>
            <a:lvl3pPr marL="914400" indent="0">
              <a:buClr>
                <a:srgbClr val="0EFA3B"/>
              </a:buClr>
              <a:buSzPct val="80000"/>
              <a:buFontTx/>
              <a:buNone/>
              <a:defRPr sz="2000">
                <a:solidFill>
                  <a:srgbClr val="272C4A"/>
                </a:solidFill>
                <a:latin typeface="Franklin Gothic Medium" panose="020B0603020102020204" pitchFamily="34" charset="0"/>
              </a:defRPr>
            </a:lvl3pPr>
            <a:lvl4pPr>
              <a:defRPr>
                <a:solidFill>
                  <a:srgbClr val="272C4A"/>
                </a:solidFill>
                <a:latin typeface="Franklin Gothic Medium" panose="020B0603020102020204" pitchFamily="34" charset="0"/>
              </a:defRPr>
            </a:lvl4pPr>
            <a:lvl5pPr marL="2057400" indent="-228600">
              <a:buClr>
                <a:srgbClr val="2EFC0C"/>
              </a:buClr>
              <a:buSzPct val="80000"/>
              <a:buFont typeface="Franklin Gothic Medium" panose="020B0603020102020204" pitchFamily="34" charset="0"/>
              <a:buChar char="►"/>
              <a:defRPr sz="1600">
                <a:solidFill>
                  <a:srgbClr val="272C4A"/>
                </a:solidFill>
                <a:latin typeface="Franklin Gothic Medium" panose="020B0603020102020204" pitchFamily="34" charset="0"/>
              </a:defRPr>
            </a:lvl5pPr>
          </a:lstStyle>
          <a:p>
            <a:pPr lvl="0"/>
            <a:r>
              <a:rPr lang="en-US" dirty="0"/>
              <a:t>Top Level</a:t>
            </a:r>
          </a:p>
          <a:p>
            <a:pPr lvl="1" algn="just">
              <a:spcBef>
                <a:spcPts val="600"/>
              </a:spcBef>
              <a:spcAft>
                <a:spcPts val="600"/>
              </a:spcAft>
              <a:buBlip>
                <a:blip r:embed="rId3"/>
              </a:buBlip>
            </a:pPr>
            <a:r>
              <a:rPr lang="en-GB" sz="2000"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sz="1800" dirty="0"/>
              <a:t>Social engineering is the act of tricking someone into divulging information or taking action, usually through technology. </a:t>
            </a:r>
          </a:p>
          <a:p>
            <a:pPr lvl="3"/>
            <a:r>
              <a:rPr lang="en-US" dirty="0"/>
              <a:t>Fourth Level</a:t>
            </a:r>
          </a:p>
          <a:p>
            <a:pPr lvl="4"/>
            <a:r>
              <a:rPr lang="en-US" dirty="0"/>
              <a:t>Fifth Level</a:t>
            </a:r>
          </a:p>
          <a:p>
            <a:pPr lvl="4"/>
            <a:endParaRPr lang="en-US" dirty="0"/>
          </a:p>
        </p:txBody>
      </p:sp>
      <p:sp>
        <p:nvSpPr>
          <p:cNvPr id="7" name="Date Placeholder 6"/>
          <p:cNvSpPr>
            <a:spLocks noGrp="1"/>
          </p:cNvSpPr>
          <p:nvPr>
            <p:ph type="dt" sz="half" idx="10"/>
          </p:nvPr>
        </p:nvSpPr>
        <p:spPr/>
        <p:txBody>
          <a:bodyPr/>
          <a:lstStyle/>
          <a:p>
            <a:fld id="{4DACBB8D-2650-43E2-B8E4-1B4DF2432B71}" type="datetime1">
              <a:rPr lang="en-GB" smtClean="0"/>
              <a:t>16/08/2023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lvl1pPr>
              <a:defRPr sz="1400" b="1">
                <a:solidFill>
                  <a:srgbClr val="002060"/>
                </a:solidFill>
                <a:latin typeface="Franklin Gothic Medium" panose="020B0603020102020204" pitchFamily="34" charset="0"/>
              </a:defRPr>
            </a:lvl1pPr>
          </a:lstStyle>
          <a:p>
            <a:fld id="{2EE8659C-FF23-4F1B-8FEA-7C32508B4225}" type="slidenum">
              <a:rPr lang="en-GB" smtClean="0"/>
              <a:pPr/>
              <a:t>‹#›</a:t>
            </a:fld>
            <a:endParaRPr lang="en-GB" dirty="0"/>
          </a:p>
        </p:txBody>
      </p:sp>
      <p:pic>
        <p:nvPicPr>
          <p:cNvPr id="11" name="Picture 10" descr="A close up of a sign&#10;&#10;Description automatically generated">
            <a:extLst>
              <a:ext uri="{FF2B5EF4-FFF2-40B4-BE49-F238E27FC236}">
                <a16:creationId xmlns:a16="http://schemas.microsoft.com/office/drawing/2014/main" id="{074BC2E9-81A9-40BF-889D-2613F9EC69A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8005" y="448091"/>
            <a:ext cx="1257361" cy="667544"/>
          </a:xfrm>
          <a:prstGeom prst="rect">
            <a:avLst/>
          </a:prstGeom>
        </p:spPr>
      </p:pic>
    </p:spTree>
    <p:extLst>
      <p:ext uri="{BB962C8B-B14F-4D97-AF65-F5344CB8AC3E}">
        <p14:creationId xmlns:p14="http://schemas.microsoft.com/office/powerpoint/2010/main" val="347958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LAI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956516" cy="1325563"/>
          </a:xfrm>
        </p:spPr>
        <p:txBody>
          <a:bodyPr/>
          <a:lstStyle>
            <a:lvl1pPr>
              <a:defRPr>
                <a:solidFill>
                  <a:srgbClr val="262B49"/>
                </a:solidFill>
              </a:defRPr>
            </a:lvl1pPr>
          </a:lstStyle>
          <a:p>
            <a:r>
              <a:rPr lang="en-US" dirty="0"/>
              <a:t>Click to edit Master title style</a:t>
            </a:r>
          </a:p>
        </p:txBody>
      </p:sp>
      <p:sp>
        <p:nvSpPr>
          <p:cNvPr id="3" name="Content Placeholder 2"/>
          <p:cNvSpPr>
            <a:spLocks noGrp="1"/>
          </p:cNvSpPr>
          <p:nvPr>
            <p:ph idx="1"/>
          </p:nvPr>
        </p:nvSpPr>
        <p:spPr>
          <a:xfrm>
            <a:off x="1724296" y="1825625"/>
            <a:ext cx="6791053" cy="4148455"/>
          </a:xfrm>
        </p:spPr>
        <p:txBody>
          <a:bodyPr/>
          <a:lstStyle>
            <a:lvl1pPr>
              <a:defRPr>
                <a:solidFill>
                  <a:srgbClr val="272C4A"/>
                </a:solidFill>
              </a:defRPr>
            </a:lvl1pPr>
            <a:lvl2pPr>
              <a:defRPr>
                <a:solidFill>
                  <a:srgbClr val="272C4A"/>
                </a:solidFill>
              </a:defRPr>
            </a:lvl2pPr>
            <a:lvl3pPr>
              <a:defRPr>
                <a:solidFill>
                  <a:srgbClr val="272C4A"/>
                </a:solidFill>
              </a:defRPr>
            </a:lvl3pPr>
            <a:lvl4pPr>
              <a:defRPr>
                <a:solidFill>
                  <a:srgbClr val="272C4A"/>
                </a:solidFill>
              </a:defRPr>
            </a:lvl4pPr>
            <a:lvl5pPr>
              <a:defRPr>
                <a:solidFill>
                  <a:srgbClr val="272C4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F8445BA-CFD8-4600-BCE3-D9C614959307}" type="datetimeFigureOut">
              <a:rPr lang="en-GB" smtClean="0"/>
              <a:t>16/08/2023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E8659C-FF23-4F1B-8FEA-7C32508B4225}" type="slidenum">
              <a:rPr lang="en-GB" smtClean="0"/>
              <a:t>‹#›</a:t>
            </a:fld>
            <a:endParaRPr lang="en-GB"/>
          </a:p>
        </p:txBody>
      </p:sp>
    </p:spTree>
    <p:extLst>
      <p:ext uri="{BB962C8B-B14F-4D97-AF65-F5344CB8AC3E}">
        <p14:creationId xmlns:p14="http://schemas.microsoft.com/office/powerpoint/2010/main" val="281803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8445BA-CFD8-4600-BCE3-D9C614959307}" type="datetimeFigureOut">
              <a:rPr lang="en-GB" smtClean="0"/>
              <a:t>16/08/2023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E8659C-FF23-4F1B-8FEA-7C32508B4225}" type="slidenum">
              <a:rPr lang="en-GB" smtClean="0"/>
              <a:t>‹#›</a:t>
            </a:fld>
            <a:endParaRPr lang="en-GB"/>
          </a:p>
        </p:txBody>
      </p:sp>
    </p:spTree>
    <p:extLst>
      <p:ext uri="{BB962C8B-B14F-4D97-AF65-F5344CB8AC3E}">
        <p14:creationId xmlns:p14="http://schemas.microsoft.com/office/powerpoint/2010/main" val="293188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C66E3C34-4776-4C57-AA77-667CCB9266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3888" y="1709739"/>
            <a:ext cx="7886700" cy="2852737"/>
          </a:xfrm>
        </p:spPr>
        <p:txBody>
          <a:bodyPr anchor="ctr"/>
          <a:lstStyle>
            <a:lvl1pPr algn="ctr">
              <a:defRPr sz="3600">
                <a:solidFill>
                  <a:schemeClr val="bg1"/>
                </a:solidFill>
                <a:latin typeface="Franklin Gothic Medium" panose="020B0603020102020204" pitchFamily="34" charset="0"/>
              </a:defRPr>
            </a:lvl1pPr>
          </a:lstStyle>
          <a:p>
            <a:r>
              <a:rPr lang="en-US" dirty="0"/>
              <a:t>Intertitle Slide</a:t>
            </a:r>
          </a:p>
        </p:txBody>
      </p:sp>
      <p:sp>
        <p:nvSpPr>
          <p:cNvPr id="3" name="Text Placeholder 2"/>
          <p:cNvSpPr>
            <a:spLocks noGrp="1"/>
          </p:cNvSpPr>
          <p:nvPr>
            <p:ph type="body" idx="1"/>
          </p:nvPr>
        </p:nvSpPr>
        <p:spPr>
          <a:xfrm>
            <a:off x="623888" y="4589464"/>
            <a:ext cx="7886700" cy="1500187"/>
          </a:xfrm>
        </p:spPr>
        <p:txBody>
          <a:bodyPr/>
          <a:lstStyle>
            <a:lvl1pPr marL="0" indent="0" algn="ctr">
              <a:buNone/>
              <a:defRPr sz="2400">
                <a:solidFill>
                  <a:schemeClr val="bg1"/>
                </a:solidFill>
                <a:latin typeface="Franklin Gothic Medium" panose="020B06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F8445BA-CFD8-4600-BCE3-D9C614959307}" type="datetimeFigureOut">
              <a:rPr lang="en-GB" smtClean="0"/>
              <a:t>16/08/2023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E8659C-FF23-4F1B-8FEA-7C32508B4225}" type="slidenum">
              <a:rPr lang="en-GB" smtClean="0"/>
              <a:t>‹#›</a:t>
            </a:fld>
            <a:endParaRPr lang="en-GB"/>
          </a:p>
        </p:txBody>
      </p:sp>
      <p:pic>
        <p:nvPicPr>
          <p:cNvPr id="8" name="Picture 7" descr="A picture containing drawing&#10;&#10;Description automatically generated">
            <a:extLst>
              <a:ext uri="{FF2B5EF4-FFF2-40B4-BE49-F238E27FC236}">
                <a16:creationId xmlns:a16="http://schemas.microsoft.com/office/drawing/2014/main" id="{A3CDA951-6F36-475D-B694-9BAE3600E6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200" y="450000"/>
            <a:ext cx="1098000" cy="582517"/>
          </a:xfrm>
          <a:prstGeom prst="rect">
            <a:avLst/>
          </a:prstGeom>
        </p:spPr>
      </p:pic>
    </p:spTree>
    <p:extLst>
      <p:ext uri="{BB962C8B-B14F-4D97-AF65-F5344CB8AC3E}">
        <p14:creationId xmlns:p14="http://schemas.microsoft.com/office/powerpoint/2010/main" val="52962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8445BA-CFD8-4600-BCE3-D9C614959307}" type="datetimeFigureOut">
              <a:rPr lang="en-GB" smtClean="0"/>
              <a:t>16/08/2023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E8659C-FF23-4F1B-8FEA-7C32508B4225}" type="slidenum">
              <a:rPr lang="en-GB" smtClean="0"/>
              <a:t>‹#›</a:t>
            </a:fld>
            <a:endParaRPr lang="en-GB"/>
          </a:p>
        </p:txBody>
      </p:sp>
    </p:spTree>
    <p:extLst>
      <p:ext uri="{BB962C8B-B14F-4D97-AF65-F5344CB8AC3E}">
        <p14:creationId xmlns:p14="http://schemas.microsoft.com/office/powerpoint/2010/main" val="40306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8445BA-CFD8-4600-BCE3-D9C614959307}" type="datetimeFigureOut">
              <a:rPr lang="en-GB" smtClean="0"/>
              <a:t>16/08/2023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E8659C-FF23-4F1B-8FEA-7C32508B4225}" type="slidenum">
              <a:rPr lang="en-GB" smtClean="0"/>
              <a:t>‹#›</a:t>
            </a:fld>
            <a:endParaRPr lang="en-GB"/>
          </a:p>
        </p:txBody>
      </p:sp>
    </p:spTree>
    <p:extLst>
      <p:ext uri="{BB962C8B-B14F-4D97-AF65-F5344CB8AC3E}">
        <p14:creationId xmlns:p14="http://schemas.microsoft.com/office/powerpoint/2010/main" val="284676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8445BA-CFD8-4600-BCE3-D9C614959307}" type="datetimeFigureOut">
              <a:rPr lang="en-GB" smtClean="0"/>
              <a:t>16/08/2023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E8659C-FF23-4F1B-8FEA-7C32508B4225}" type="slidenum">
              <a:rPr lang="en-GB" smtClean="0"/>
              <a:t>‹#›</a:t>
            </a:fld>
            <a:endParaRPr lang="en-GB"/>
          </a:p>
        </p:txBody>
      </p:sp>
    </p:spTree>
    <p:extLst>
      <p:ext uri="{BB962C8B-B14F-4D97-AF65-F5344CB8AC3E}">
        <p14:creationId xmlns:p14="http://schemas.microsoft.com/office/powerpoint/2010/main" val="371857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445BA-CFD8-4600-BCE3-D9C614959307}" type="datetimeFigureOut">
              <a:rPr lang="en-GB" smtClean="0"/>
              <a:t>16/08/2023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8659C-FF23-4F1B-8FEA-7C32508B4225}" type="slidenum">
              <a:rPr lang="en-GB" smtClean="0"/>
              <a:t>‹#›</a:t>
            </a:fld>
            <a:endParaRPr lang="en-GB"/>
          </a:p>
        </p:txBody>
      </p:sp>
    </p:spTree>
    <p:extLst>
      <p:ext uri="{BB962C8B-B14F-4D97-AF65-F5344CB8AC3E}">
        <p14:creationId xmlns:p14="http://schemas.microsoft.com/office/powerpoint/2010/main" val="4145704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0" r:id="rId3"/>
    <p:sldLayoutId id="2147483672" r:id="rId4"/>
    <p:sldLayoutId id="2147483697"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702" r:id="rId15"/>
  </p:sldLayoutIdLst>
  <p:txStyles>
    <p:titleStyle>
      <a:lvl1pPr algn="l" defTabSz="914400" rtl="0" eaLnBrk="1" latinLnBrk="0" hangingPunct="1">
        <a:lnSpc>
          <a:spcPct val="90000"/>
        </a:lnSpc>
        <a:spcBef>
          <a:spcPct val="0"/>
        </a:spcBef>
        <a:buNone/>
        <a:defRPr sz="4400" kern="1200">
          <a:solidFill>
            <a:srgbClr val="262B49"/>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62B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62B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62B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62B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62B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A0250-37E3-45A4-86EC-84AAEE0FC7E4}" type="datetime1">
              <a:rPr lang="en-GB" smtClean="0"/>
              <a:t>16/08/2023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8659C-FF23-4F1B-8FEA-7C32508B4225}" type="slidenum">
              <a:rPr lang="en-GB" smtClean="0"/>
              <a:t>‹#›</a:t>
            </a:fld>
            <a:endParaRPr lang="en-GB"/>
          </a:p>
        </p:txBody>
      </p:sp>
    </p:spTree>
    <p:extLst>
      <p:ext uri="{BB962C8B-B14F-4D97-AF65-F5344CB8AC3E}">
        <p14:creationId xmlns:p14="http://schemas.microsoft.com/office/powerpoint/2010/main" val="4145704135"/>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l" defTabSz="914400" rtl="0" eaLnBrk="1" latinLnBrk="0" hangingPunct="1">
        <a:lnSpc>
          <a:spcPct val="90000"/>
        </a:lnSpc>
        <a:spcBef>
          <a:spcPct val="0"/>
        </a:spcBef>
        <a:buNone/>
        <a:defRPr sz="4400" kern="1200">
          <a:solidFill>
            <a:srgbClr val="262B49"/>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62B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62B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62B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62B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62B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gif"/><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hyperlink" Target="https://www.bankofengland.co.uk/paper/2023/the-digital-pound-consultation-paper"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bankofengland.co.uk/paper/2023/the-digital-pound-technology-working-pap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bankofengland.co.uk/speech/2023/july/andrew-bailey-speech-at-the-financial-and-professional-services-dinner" TargetMode="External"/><Relationship Id="rId4" Type="http://schemas.openxmlformats.org/officeDocument/2006/relationships/hyperlink" Target="https://commonslibrary.parliament.uk/research-briefings/cbp-919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3FE5EE5-7986-41C9-A981-D41C3C929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A picture containing animal&#10;&#10;Description automatically generated">
            <a:extLst>
              <a:ext uri="{FF2B5EF4-FFF2-40B4-BE49-F238E27FC236}">
                <a16:creationId xmlns:a16="http://schemas.microsoft.com/office/drawing/2014/main" id="{F8FD2E89-5C26-4B42-955A-0D7A0423F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2" t="-1" r="6102" b="42470"/>
          <a:stretch/>
        </p:blipFill>
        <p:spPr>
          <a:xfrm>
            <a:off x="0" y="2954857"/>
            <a:ext cx="9144000" cy="3994128"/>
          </a:xfrm>
          <a:prstGeom prst="rect">
            <a:avLst/>
          </a:prstGeom>
        </p:spPr>
      </p:pic>
      <p:sp>
        <p:nvSpPr>
          <p:cNvPr id="2" name="Title 1">
            <a:extLst>
              <a:ext uri="{FF2B5EF4-FFF2-40B4-BE49-F238E27FC236}">
                <a16:creationId xmlns:a16="http://schemas.microsoft.com/office/drawing/2014/main" id="{8AE479A0-4967-4A24-8962-263177DE8167}"/>
              </a:ext>
            </a:extLst>
          </p:cNvPr>
          <p:cNvSpPr>
            <a:spLocks noGrp="1"/>
          </p:cNvSpPr>
          <p:nvPr>
            <p:ph type="ctrTitle"/>
          </p:nvPr>
        </p:nvSpPr>
        <p:spPr>
          <a:xfrm>
            <a:off x="685800" y="2864499"/>
            <a:ext cx="7772400" cy="1457688"/>
          </a:xfrm>
        </p:spPr>
        <p:txBody>
          <a:bodyPr anchor="ctr">
            <a:noAutofit/>
          </a:bodyPr>
          <a:lstStyle/>
          <a:p>
            <a:r>
              <a:rPr lang="en-GB" sz="4800" b="1" dirty="0">
                <a:solidFill>
                  <a:schemeClr val="bg1"/>
                </a:solidFill>
                <a:ea typeface="Roboto Black" panose="02000000000000000000" pitchFamily="2" charset="0"/>
              </a:rPr>
              <a:t>The UK’s Digital Pound</a:t>
            </a:r>
            <a:endParaRPr lang="en-GB" sz="4800" b="1" dirty="0">
              <a:solidFill>
                <a:schemeClr val="bg1"/>
              </a:solidFill>
              <a:latin typeface="Franklin Gothic Medium" panose="020B0603020102020204" pitchFamily="34" charset="0"/>
              <a:ea typeface="Roboto Black" panose="02000000000000000000" pitchFamily="2" charset="0"/>
            </a:endParaRPr>
          </a:p>
        </p:txBody>
      </p:sp>
      <p:pic>
        <p:nvPicPr>
          <p:cNvPr id="9" name="Picture 8" descr="A picture containing drawing&#10;&#10;Description automatically generated">
            <a:extLst>
              <a:ext uri="{FF2B5EF4-FFF2-40B4-BE49-F238E27FC236}">
                <a16:creationId xmlns:a16="http://schemas.microsoft.com/office/drawing/2014/main" id="{0B0304A5-92B7-4365-AA02-36FE4538CB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0259" y="892334"/>
            <a:ext cx="2566678" cy="1361690"/>
          </a:xfrm>
          <a:prstGeom prst="rect">
            <a:avLst/>
          </a:prstGeom>
        </p:spPr>
      </p:pic>
      <p:sp>
        <p:nvSpPr>
          <p:cNvPr id="8" name="Title 5">
            <a:extLst>
              <a:ext uri="{FF2B5EF4-FFF2-40B4-BE49-F238E27FC236}">
                <a16:creationId xmlns:a16="http://schemas.microsoft.com/office/drawing/2014/main" id="{222208E8-E6CC-413E-89AD-34AF6A9E604F}"/>
              </a:ext>
            </a:extLst>
          </p:cNvPr>
          <p:cNvSpPr txBox="1">
            <a:spLocks/>
          </p:cNvSpPr>
          <p:nvPr/>
        </p:nvSpPr>
        <p:spPr>
          <a:xfrm>
            <a:off x="685800" y="5029764"/>
            <a:ext cx="7772400" cy="64315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rgbClr val="262B49"/>
                </a:solidFill>
                <a:latin typeface="Calibri" panose="020F0502020204030204" pitchFamily="34" charset="0"/>
                <a:ea typeface="+mj-ea"/>
                <a:cs typeface="Calibri" panose="020F0502020204030204" pitchFamily="34" charset="0"/>
              </a:defRPr>
            </a:lvl1pPr>
          </a:lstStyle>
          <a:p>
            <a:endParaRPr lang="en-GB" sz="1000" b="1" dirty="0">
              <a:solidFill>
                <a:schemeClr val="bg1"/>
              </a:solidFill>
              <a:latin typeface="+mj-lt"/>
            </a:endParaRPr>
          </a:p>
          <a:p>
            <a:r>
              <a:rPr lang="en-GB" sz="3200" b="1" dirty="0">
                <a:solidFill>
                  <a:schemeClr val="bg1"/>
                </a:solidFill>
                <a:latin typeface="Franklin Gothic Medium" panose="020B0603020102020204" pitchFamily="34" charset="0"/>
              </a:rPr>
              <a:t>31</a:t>
            </a:r>
            <a:r>
              <a:rPr lang="en-GB" sz="3200" b="1" baseline="30000" dirty="0">
                <a:solidFill>
                  <a:schemeClr val="bg1"/>
                </a:solidFill>
                <a:latin typeface="Franklin Gothic Medium" panose="020B0603020102020204" pitchFamily="34" charset="0"/>
              </a:rPr>
              <a:t>st</a:t>
            </a:r>
            <a:r>
              <a:rPr lang="en-GB" sz="3200" b="1" dirty="0">
                <a:solidFill>
                  <a:schemeClr val="bg1"/>
                </a:solidFill>
                <a:latin typeface="Franklin Gothic Medium" panose="020B0603020102020204" pitchFamily="34" charset="0"/>
              </a:rPr>
              <a:t> July 2023</a:t>
            </a:r>
          </a:p>
        </p:txBody>
      </p:sp>
    </p:spTree>
    <p:extLst>
      <p:ext uri="{BB962C8B-B14F-4D97-AF65-F5344CB8AC3E}">
        <p14:creationId xmlns:p14="http://schemas.microsoft.com/office/powerpoint/2010/main" val="2691544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0F46-3B13-4FFB-B1B5-AEBCA6700D3E}"/>
              </a:ext>
            </a:extLst>
          </p:cNvPr>
          <p:cNvSpPr>
            <a:spLocks noGrp="1"/>
          </p:cNvSpPr>
          <p:nvPr>
            <p:ph type="title"/>
          </p:nvPr>
        </p:nvSpPr>
        <p:spPr>
          <a:xfrm>
            <a:off x="628650" y="365126"/>
            <a:ext cx="6956516" cy="828000"/>
          </a:xfrm>
        </p:spPr>
        <p:txBody>
          <a:bodyPr>
            <a:noAutofit/>
          </a:bodyPr>
          <a:lstStyle/>
          <a:p>
            <a:r>
              <a:rPr lang="en-GB" sz="3200" b="1" dirty="0">
                <a:solidFill>
                  <a:schemeClr val="tx1"/>
                </a:solidFill>
                <a:latin typeface="Franklin Gothic Medium" panose="020B0603020102020204" pitchFamily="34" charset="0"/>
                <a:cs typeface="Times New Roman" panose="02020603050405020304" pitchFamily="18" charset="0"/>
              </a:rPr>
              <a:t>The Digital Pound</a:t>
            </a:r>
            <a:endParaRPr lang="en-GB" sz="3600" b="1" dirty="0">
              <a:solidFill>
                <a:schemeClr val="tx1"/>
              </a:solidFill>
              <a:latin typeface="Franklin Gothic Medium" panose="020B06030201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CA01F74-5B92-424C-9057-EA37FD18FF46}"/>
              </a:ext>
            </a:extLst>
          </p:cNvPr>
          <p:cNvSpPr>
            <a:spLocks noGrp="1"/>
          </p:cNvSpPr>
          <p:nvPr>
            <p:ph idx="1"/>
          </p:nvPr>
        </p:nvSpPr>
        <p:spPr>
          <a:xfrm>
            <a:off x="628650" y="1231302"/>
            <a:ext cx="7886699" cy="3480657"/>
          </a:xfrm>
          <a:solidFill>
            <a:schemeClr val="bg1"/>
          </a:solidFill>
        </p:spPr>
        <p:txBody>
          <a:bodyPr>
            <a:noAutofit/>
          </a:bodyPr>
          <a:lstStyle/>
          <a:p>
            <a:pPr marL="0" indent="0" algn="just">
              <a:spcBef>
                <a:spcPts val="600"/>
              </a:spcBef>
              <a:spcAft>
                <a:spcPts val="600"/>
              </a:spcAft>
              <a:buNone/>
            </a:pPr>
            <a:r>
              <a:rPr lang="en-GB" sz="2000" u="sng" dirty="0">
                <a:latin typeface="Franklin Gothic Medium" panose="020B0603020102020204" pitchFamily="34" charset="0"/>
              </a:rPr>
              <a:t>Is a Digital Currency a Form of Cryptocurrency?</a:t>
            </a:r>
            <a:endParaRPr lang="en-GB" sz="2200" dirty="0">
              <a:solidFill>
                <a:schemeClr val="tx1"/>
              </a:solidFill>
              <a:latin typeface="Franklin Gothic Medium" panose="020B0603020102020204" pitchFamily="34" charset="0"/>
            </a:endParaRP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No. Central Bank Digital currencies </a:t>
            </a:r>
            <a:r>
              <a:rPr lang="en-GB" sz="1800" i="1" dirty="0">
                <a:solidFill>
                  <a:schemeClr val="tx1"/>
                </a:solidFill>
                <a:latin typeface="Franklin Gothic Medium" panose="020B0603020102020204" pitchFamily="34" charset="0"/>
              </a:rPr>
              <a:t>can</a:t>
            </a:r>
            <a:r>
              <a:rPr lang="en-GB" sz="1800" dirty="0">
                <a:solidFill>
                  <a:schemeClr val="tx1"/>
                </a:solidFill>
                <a:latin typeface="Franklin Gothic Medium" panose="020B0603020102020204" pitchFamily="34" charset="0"/>
              </a:rPr>
              <a:t> be issued in the a form of a cryptocurrency, hosted on blockchain technology, but don’t </a:t>
            </a:r>
            <a:r>
              <a:rPr lang="en-GB" sz="1800" i="1" dirty="0">
                <a:solidFill>
                  <a:schemeClr val="tx1"/>
                </a:solidFill>
                <a:latin typeface="Franklin Gothic Medium" panose="020B0603020102020204" pitchFamily="34" charset="0"/>
              </a:rPr>
              <a:t>have</a:t>
            </a:r>
            <a:r>
              <a:rPr lang="en-GB" sz="1800" dirty="0">
                <a:solidFill>
                  <a:schemeClr val="tx1"/>
                </a:solidFill>
                <a:latin typeface="Franklin Gothic Medium" panose="020B0603020102020204" pitchFamily="34" charset="0"/>
              </a:rPr>
              <a:t> to be.  </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The Bank of England isn’t looking to blockchain as the means of hosting their digital currency offering – so there’ll be no Bank of England ‘</a:t>
            </a:r>
            <a:r>
              <a:rPr lang="en-GB" sz="1800" dirty="0" err="1">
                <a:solidFill>
                  <a:schemeClr val="tx1"/>
                </a:solidFill>
                <a:latin typeface="Franklin Gothic Medium" panose="020B0603020102020204" pitchFamily="34" charset="0"/>
              </a:rPr>
              <a:t>BritCoin</a:t>
            </a:r>
            <a:r>
              <a:rPr lang="en-GB" sz="1800" dirty="0">
                <a:solidFill>
                  <a:schemeClr val="tx1"/>
                </a:solidFill>
                <a:latin typeface="Franklin Gothic Medium" panose="020B0603020102020204" pitchFamily="34" charset="0"/>
              </a:rPr>
              <a:t>’.</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The reason for this is that the current plans by the Bank of England are to make the new digital currency as widely available as possible. </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As of 2023, the current blockchain technology couldn’t support the volumes of transactions envisaged (approx. 30,000 per second as mentioned above).</a:t>
            </a:r>
          </a:p>
          <a:p>
            <a:pPr algn="just">
              <a:spcBef>
                <a:spcPts val="600"/>
              </a:spcBef>
              <a:spcAft>
                <a:spcPts val="600"/>
              </a:spcAft>
              <a:buBlip>
                <a:blip r:embed="rId3"/>
              </a:buBlip>
            </a:pPr>
            <a:endParaRPr lang="en-GB" sz="1800" dirty="0">
              <a:solidFill>
                <a:schemeClr val="tx1"/>
              </a:solidFill>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2BED6A75-449D-4EC9-BD64-314F6026B0DC}"/>
              </a:ext>
            </a:extLst>
          </p:cNvPr>
          <p:cNvSpPr>
            <a:spLocks noGrp="1"/>
          </p:cNvSpPr>
          <p:nvPr>
            <p:ph type="sldNum" sz="quarter" idx="12"/>
          </p:nvPr>
        </p:nvSpPr>
        <p:spPr/>
        <p:txBody>
          <a:bodyPr/>
          <a:lstStyle/>
          <a:p>
            <a:fld id="{2EE8659C-FF23-4F1B-8FEA-7C32508B4225}" type="slidenum">
              <a:rPr lang="en-GB" b="1" smtClean="0"/>
              <a:t>10</a:t>
            </a:fld>
            <a:endParaRPr lang="en-GB" b="1" dirty="0"/>
          </a:p>
        </p:txBody>
      </p:sp>
      <p:pic>
        <p:nvPicPr>
          <p:cNvPr id="6" name="Picture 5" descr="A close up of a sign&#10;&#10;Description automatically generated">
            <a:extLst>
              <a:ext uri="{FF2B5EF4-FFF2-40B4-BE49-F238E27FC236}">
                <a16:creationId xmlns:a16="http://schemas.microsoft.com/office/drawing/2014/main" id="{395D5E8B-FA47-458A-9E4E-A36C8366C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8005" y="448091"/>
            <a:ext cx="1257361" cy="667544"/>
          </a:xfrm>
          <a:prstGeom prst="rect">
            <a:avLst/>
          </a:prstGeom>
        </p:spPr>
      </p:pic>
    </p:spTree>
    <p:extLst>
      <p:ext uri="{BB962C8B-B14F-4D97-AF65-F5344CB8AC3E}">
        <p14:creationId xmlns:p14="http://schemas.microsoft.com/office/powerpoint/2010/main" val="2047008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479A0-4967-4A24-8962-263177DE8167}"/>
              </a:ext>
            </a:extLst>
          </p:cNvPr>
          <p:cNvSpPr>
            <a:spLocks noGrp="1"/>
          </p:cNvSpPr>
          <p:nvPr>
            <p:ph type="title"/>
          </p:nvPr>
        </p:nvSpPr>
        <p:spPr/>
        <p:txBody>
          <a:bodyPr/>
          <a:lstStyle/>
          <a:p>
            <a:r>
              <a:rPr lang="en-GB" dirty="0">
                <a:solidFill>
                  <a:schemeClr val="bg1"/>
                </a:solidFill>
                <a:latin typeface="Roboto Light" panose="02000000000000000000" pitchFamily="2" charset="0"/>
                <a:ea typeface="Roboto Light" panose="02000000000000000000" pitchFamily="2" charset="0"/>
              </a:rPr>
              <a:t>Go </a:t>
            </a:r>
            <a:r>
              <a:rPr lang="en-GB" dirty="0">
                <a:solidFill>
                  <a:schemeClr val="bg1"/>
                </a:solidFill>
                <a:latin typeface="Roboto Black" panose="02000000000000000000" pitchFamily="2" charset="0"/>
                <a:ea typeface="Roboto Black" panose="02000000000000000000" pitchFamily="2" charset="0"/>
              </a:rPr>
              <a:t>Beyond</a:t>
            </a:r>
            <a:r>
              <a:rPr lang="en-GB" dirty="0">
                <a:solidFill>
                  <a:schemeClr val="bg1"/>
                </a:solidFill>
                <a:latin typeface="Roboto Light" panose="02000000000000000000" pitchFamily="2" charset="0"/>
                <a:ea typeface="Roboto Light" panose="02000000000000000000" pitchFamily="2" charset="0"/>
              </a:rPr>
              <a:t> Detection</a:t>
            </a:r>
            <a:endParaRPr lang="en-GB" dirty="0">
              <a:solidFill>
                <a:schemeClr val="bg1"/>
              </a:solidFill>
              <a:latin typeface="Roboto Black" panose="02000000000000000000" pitchFamily="2" charset="0"/>
              <a:ea typeface="Roboto Black" panose="02000000000000000000" pitchFamily="2" charset="0"/>
            </a:endParaRPr>
          </a:p>
        </p:txBody>
      </p:sp>
      <p:sp>
        <p:nvSpPr>
          <p:cNvPr id="9" name="Text Placeholder 8">
            <a:extLst>
              <a:ext uri="{FF2B5EF4-FFF2-40B4-BE49-F238E27FC236}">
                <a16:creationId xmlns:a16="http://schemas.microsoft.com/office/drawing/2014/main" id="{439AFBE0-DE9D-4FA3-BE55-2801C10D9569}"/>
              </a:ext>
            </a:extLst>
          </p:cNvPr>
          <p:cNvSpPr>
            <a:spLocks noGrp="1"/>
          </p:cNvSpPr>
          <p:nvPr>
            <p:ph type="body" idx="1"/>
          </p:nvPr>
        </p:nvSpPr>
        <p:spPr/>
        <p:txBody>
          <a:bodyPr/>
          <a:lstStyle/>
          <a:p>
            <a:endParaRPr lang="en-GB"/>
          </a:p>
        </p:txBody>
      </p:sp>
      <p:pic>
        <p:nvPicPr>
          <p:cNvPr id="7" name="Picture 6" descr="A picture containing drawing&#10;&#10;Description automatically generated">
            <a:extLst>
              <a:ext uri="{FF2B5EF4-FFF2-40B4-BE49-F238E27FC236}">
                <a16:creationId xmlns:a16="http://schemas.microsoft.com/office/drawing/2014/main" id="{2D6B8B1E-AC6F-4767-BB0B-8C9D7861D5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0" y="429677"/>
            <a:ext cx="2857500" cy="1517344"/>
          </a:xfrm>
          <a:prstGeom prst="rect">
            <a:avLst/>
          </a:prstGeom>
        </p:spPr>
      </p:pic>
      <p:pic>
        <p:nvPicPr>
          <p:cNvPr id="4" name="Picture 3" descr="A close up of a logo&#10;&#10;Description automatically generated">
            <a:extLst>
              <a:ext uri="{FF2B5EF4-FFF2-40B4-BE49-F238E27FC236}">
                <a16:creationId xmlns:a16="http://schemas.microsoft.com/office/drawing/2014/main" id="{BECECD4C-A501-4BF3-A79F-556544EF6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A picture containing animal&#10;&#10;Description automatically generated">
            <a:extLst>
              <a:ext uri="{FF2B5EF4-FFF2-40B4-BE49-F238E27FC236}">
                <a16:creationId xmlns:a16="http://schemas.microsoft.com/office/drawing/2014/main" id="{3BE99728-9970-4C47-ABD0-9E155DC5C7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1968"/>
          <a:stretch/>
        </p:blipFill>
        <p:spPr>
          <a:xfrm>
            <a:off x="0" y="3320745"/>
            <a:ext cx="9144000" cy="3537255"/>
          </a:xfrm>
          <a:prstGeom prst="rect">
            <a:avLst/>
          </a:prstGeom>
        </p:spPr>
      </p:pic>
      <p:sp>
        <p:nvSpPr>
          <p:cNvPr id="10" name="TextBox 9">
            <a:extLst>
              <a:ext uri="{FF2B5EF4-FFF2-40B4-BE49-F238E27FC236}">
                <a16:creationId xmlns:a16="http://schemas.microsoft.com/office/drawing/2014/main" id="{364C4DC2-8925-4C05-8578-E67DEFA9AF50}"/>
              </a:ext>
            </a:extLst>
          </p:cNvPr>
          <p:cNvSpPr txBox="1"/>
          <p:nvPr/>
        </p:nvSpPr>
        <p:spPr>
          <a:xfrm>
            <a:off x="864363" y="2701546"/>
            <a:ext cx="7410734" cy="1569660"/>
          </a:xfrm>
          <a:prstGeom prst="rect">
            <a:avLst/>
          </a:prstGeom>
          <a:noFill/>
        </p:spPr>
        <p:txBody>
          <a:bodyPr wrap="square" rtlCol="0">
            <a:spAutoFit/>
          </a:bodyPr>
          <a:lstStyle/>
          <a:p>
            <a:pPr algn="ctr"/>
            <a:r>
              <a:rPr lang="en-GB" sz="4800" b="1" dirty="0">
                <a:solidFill>
                  <a:schemeClr val="bg1"/>
                </a:solidFill>
                <a:latin typeface="Franklin Gothic Medium" panose="020B0603020102020204" pitchFamily="34" charset="0"/>
              </a:rPr>
              <a:t>References and Further Reading</a:t>
            </a:r>
            <a:endParaRPr lang="en-GB" sz="4400" b="1" dirty="0">
              <a:solidFill>
                <a:schemeClr val="bg1"/>
              </a:solidFill>
              <a:latin typeface="Franklin Gothic Medium" panose="020B0603020102020204"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0B0304A5-92B7-4365-AA02-36FE4538CB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7200" y="450000"/>
            <a:ext cx="1098000" cy="582517"/>
          </a:xfrm>
          <a:prstGeom prst="rect">
            <a:avLst/>
          </a:prstGeom>
        </p:spPr>
      </p:pic>
    </p:spTree>
    <p:extLst>
      <p:ext uri="{BB962C8B-B14F-4D97-AF65-F5344CB8AC3E}">
        <p14:creationId xmlns:p14="http://schemas.microsoft.com/office/powerpoint/2010/main" val="336607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0F46-3B13-4FFB-B1B5-AEBCA6700D3E}"/>
              </a:ext>
            </a:extLst>
          </p:cNvPr>
          <p:cNvSpPr>
            <a:spLocks noGrp="1"/>
          </p:cNvSpPr>
          <p:nvPr>
            <p:ph type="title"/>
          </p:nvPr>
        </p:nvSpPr>
        <p:spPr>
          <a:xfrm>
            <a:off x="628650" y="365126"/>
            <a:ext cx="6956516" cy="828000"/>
          </a:xfrm>
        </p:spPr>
        <p:txBody>
          <a:bodyPr>
            <a:noAutofit/>
          </a:bodyPr>
          <a:lstStyle/>
          <a:p>
            <a:r>
              <a:rPr lang="en-GB" sz="3200" b="1" dirty="0">
                <a:latin typeface="+mn-lt"/>
              </a:rPr>
              <a:t>References and Further Reading</a:t>
            </a:r>
            <a:endParaRPr lang="en-GB" sz="3600" b="1" dirty="0">
              <a:latin typeface="+mn-lt"/>
            </a:endParaRPr>
          </a:p>
        </p:txBody>
      </p:sp>
      <p:sp>
        <p:nvSpPr>
          <p:cNvPr id="3" name="Content Placeholder 2">
            <a:extLst>
              <a:ext uri="{FF2B5EF4-FFF2-40B4-BE49-F238E27FC236}">
                <a16:creationId xmlns:a16="http://schemas.microsoft.com/office/drawing/2014/main" id="{2CA01F74-5B92-424C-9057-EA37FD18FF46}"/>
              </a:ext>
            </a:extLst>
          </p:cNvPr>
          <p:cNvSpPr>
            <a:spLocks noGrp="1"/>
          </p:cNvSpPr>
          <p:nvPr>
            <p:ph idx="1"/>
          </p:nvPr>
        </p:nvSpPr>
        <p:spPr>
          <a:xfrm>
            <a:off x="628650" y="1231303"/>
            <a:ext cx="7886699" cy="4096478"/>
          </a:xfrm>
          <a:solidFill>
            <a:schemeClr val="bg1"/>
          </a:solidFill>
        </p:spPr>
        <p:txBody>
          <a:bodyPr>
            <a:noAutofit/>
          </a:bodyPr>
          <a:lstStyle/>
          <a:p>
            <a:pPr marL="0" indent="0" algn="just">
              <a:lnSpc>
                <a:spcPct val="107000"/>
              </a:lnSpc>
              <a:spcAft>
                <a:spcPts val="800"/>
              </a:spcAft>
              <a:buNone/>
            </a:pPr>
            <a:r>
              <a:rPr lang="en-GB" sz="2000" kern="100" dirty="0">
                <a:effectLst/>
                <a:latin typeface="Calibri" panose="020F0502020204030204" pitchFamily="34" charset="0"/>
                <a:ea typeface="DengXian" panose="02010600030101010101" pitchFamily="2" charset="-122"/>
                <a:cs typeface="Times New Roman" panose="02020603050405020304" pitchFamily="18" charset="0"/>
              </a:rPr>
              <a:t>Bank of England and HM Treasury – </a:t>
            </a:r>
            <a:r>
              <a:rPr lang="en-GB" sz="2000" b="1" kern="100" dirty="0">
                <a:effectLst/>
                <a:latin typeface="Calibri" panose="020F0502020204030204" pitchFamily="34" charset="0"/>
                <a:ea typeface="DengXian" panose="02010600030101010101" pitchFamily="2" charset="-122"/>
                <a:cs typeface="Times New Roman" panose="02020603050405020304" pitchFamily="18" charset="0"/>
              </a:rPr>
              <a:t>“The Digital Pound: a New Form of Money for Households and Businesses?”</a:t>
            </a:r>
            <a:r>
              <a:rPr lang="en-GB" sz="2000" kern="100" dirty="0">
                <a:effectLst/>
                <a:latin typeface="Calibri" panose="020F0502020204030204" pitchFamily="34" charset="0"/>
                <a:ea typeface="DengXian" panose="02010600030101010101" pitchFamily="2" charset="-122"/>
                <a:cs typeface="Times New Roman" panose="02020603050405020304" pitchFamily="18" charset="0"/>
              </a:rPr>
              <a:t> Consultation Paper. February 2023</a:t>
            </a:r>
          </a:p>
          <a:p>
            <a:pPr algn="just">
              <a:lnSpc>
                <a:spcPct val="107000"/>
              </a:lnSpc>
              <a:spcBef>
                <a:spcPts val="300"/>
              </a:spcBef>
              <a:spcAft>
                <a:spcPts val="800"/>
              </a:spcAft>
            </a:pPr>
            <a:r>
              <a:rPr lang="en-GB" sz="1800" kern="100" dirty="0">
                <a:effectLst/>
                <a:latin typeface="+mn-lt"/>
                <a:ea typeface="DengXian" panose="02010600030101010101" pitchFamily="2" charset="-122"/>
                <a:cs typeface="Times New Roman" panose="02020603050405020304" pitchFamily="18" charset="0"/>
                <a:hlinkClick r:id="rId3"/>
              </a:rPr>
              <a:t>https://www.bankofengland.co.uk/paper/2023/the-digital-pound-consultation-paper</a:t>
            </a:r>
            <a:r>
              <a:rPr lang="en-GB" sz="1800" kern="100" dirty="0">
                <a:latin typeface="+mn-lt"/>
                <a:ea typeface="DengXian" panose="02010600030101010101" pitchFamily="2" charset="-122"/>
                <a:cs typeface="Times New Roman" panose="02020603050405020304" pitchFamily="18" charset="0"/>
              </a:rPr>
              <a:t> </a:t>
            </a:r>
            <a:endParaRPr lang="en-GB" sz="1800" kern="100" dirty="0">
              <a:effectLst/>
              <a:latin typeface="+mn-lt"/>
              <a:ea typeface="DengXian" panose="02010600030101010101" pitchFamily="2" charset="-122"/>
              <a:cs typeface="Times New Roman" panose="02020603050405020304" pitchFamily="18" charset="0"/>
            </a:endParaRPr>
          </a:p>
          <a:p>
            <a:pPr marL="0" indent="0" algn="just">
              <a:lnSpc>
                <a:spcPct val="107000"/>
              </a:lnSpc>
              <a:spcBef>
                <a:spcPts val="600"/>
              </a:spcBef>
              <a:spcAft>
                <a:spcPts val="600"/>
              </a:spcAft>
              <a:buNone/>
            </a:pPr>
            <a:endParaRPr lang="en-GB" sz="12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lgn="just">
              <a:lnSpc>
                <a:spcPct val="107000"/>
              </a:lnSpc>
              <a:spcAft>
                <a:spcPts val="800"/>
              </a:spcAft>
              <a:buNone/>
            </a:pPr>
            <a:r>
              <a:rPr lang="en-GB" sz="2000" kern="100" dirty="0">
                <a:effectLst/>
                <a:latin typeface="Calibri" panose="020F0502020204030204" pitchFamily="34" charset="0"/>
                <a:ea typeface="DengXian" panose="02010600030101010101" pitchFamily="2" charset="-122"/>
                <a:cs typeface="Times New Roman" panose="02020603050405020304" pitchFamily="18" charset="0"/>
              </a:rPr>
              <a:t>Bank of England – </a:t>
            </a:r>
            <a:r>
              <a:rPr lang="en-GB" sz="2000" b="1" kern="100" dirty="0">
                <a:effectLst/>
                <a:latin typeface="Calibri" panose="020F0502020204030204" pitchFamily="34" charset="0"/>
                <a:ea typeface="DengXian" panose="02010600030101010101" pitchFamily="2" charset="-122"/>
                <a:cs typeface="Times New Roman" panose="02020603050405020304" pitchFamily="18" charset="0"/>
              </a:rPr>
              <a:t>“The Digital Pound, Technology Working Paper”</a:t>
            </a:r>
            <a:r>
              <a:rPr lang="en-GB" sz="2000" kern="100" dirty="0">
                <a:effectLst/>
                <a:latin typeface="Calibri" panose="020F0502020204030204" pitchFamily="34" charset="0"/>
                <a:ea typeface="DengXian" panose="02010600030101010101" pitchFamily="2" charset="-122"/>
                <a:cs typeface="Times New Roman" panose="02020603050405020304" pitchFamily="18" charset="0"/>
              </a:rPr>
              <a:t> February 2023</a:t>
            </a:r>
          </a:p>
          <a:p>
            <a:pPr algn="just">
              <a:lnSpc>
                <a:spcPct val="107000"/>
              </a:lnSpc>
              <a:spcBef>
                <a:spcPts val="300"/>
              </a:spcBef>
              <a:spcAft>
                <a:spcPts val="800"/>
              </a:spcAft>
            </a:pPr>
            <a:r>
              <a:rPr lang="en-GB" sz="1800" kern="100" dirty="0">
                <a:effectLst/>
                <a:latin typeface="+mn-lt"/>
                <a:ea typeface="DengXian" panose="02010600030101010101" pitchFamily="2" charset="-122"/>
                <a:cs typeface="Times New Roman" panose="02020603050405020304" pitchFamily="18" charset="0"/>
                <a:hlinkClick r:id="rId4"/>
              </a:rPr>
              <a:t>https://www.bankofengland.co.uk/paper/2023/the-digital-pound-technology-working-paper</a:t>
            </a:r>
            <a:r>
              <a:rPr lang="en-GB" sz="1800" kern="100" dirty="0">
                <a:latin typeface="+mn-lt"/>
                <a:ea typeface="DengXian" panose="02010600030101010101" pitchFamily="2" charset="-122"/>
                <a:cs typeface="Times New Roman" panose="02020603050405020304" pitchFamily="18" charset="0"/>
              </a:rPr>
              <a:t> </a:t>
            </a:r>
            <a:endParaRPr lang="en-GB" sz="1800" kern="100" dirty="0">
              <a:effectLst/>
              <a:latin typeface="+mn-lt"/>
              <a:ea typeface="DengXian" panose="02010600030101010101" pitchFamily="2" charset="-122"/>
              <a:cs typeface="Times New Roman" panose="02020603050405020304" pitchFamily="18" charset="0"/>
            </a:endParaRPr>
          </a:p>
        </p:txBody>
      </p:sp>
      <p:sp>
        <p:nvSpPr>
          <p:cNvPr id="5" name="Slide Number Placeholder 4">
            <a:extLst>
              <a:ext uri="{FF2B5EF4-FFF2-40B4-BE49-F238E27FC236}">
                <a16:creationId xmlns:a16="http://schemas.microsoft.com/office/drawing/2014/main" id="{2BED6A75-449D-4EC9-BD64-314F6026B0DC}"/>
              </a:ext>
            </a:extLst>
          </p:cNvPr>
          <p:cNvSpPr>
            <a:spLocks noGrp="1"/>
          </p:cNvSpPr>
          <p:nvPr>
            <p:ph type="sldNum" sz="quarter" idx="12"/>
          </p:nvPr>
        </p:nvSpPr>
        <p:spPr/>
        <p:txBody>
          <a:bodyPr/>
          <a:lstStyle/>
          <a:p>
            <a:fld id="{2EE8659C-FF23-4F1B-8FEA-7C32508B4225}" type="slidenum">
              <a:rPr lang="en-GB" sz="1200" b="0" smtClean="0"/>
              <a:t>12</a:t>
            </a:fld>
            <a:endParaRPr lang="en-GB" b="0" dirty="0"/>
          </a:p>
        </p:txBody>
      </p:sp>
      <p:pic>
        <p:nvPicPr>
          <p:cNvPr id="6" name="Picture 5" descr="A close up of a sign&#10;&#10;Description automatically generated">
            <a:extLst>
              <a:ext uri="{FF2B5EF4-FFF2-40B4-BE49-F238E27FC236}">
                <a16:creationId xmlns:a16="http://schemas.microsoft.com/office/drawing/2014/main" id="{395D5E8B-FA47-458A-9E4E-A36C8366C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8005" y="448091"/>
            <a:ext cx="1257361" cy="667544"/>
          </a:xfrm>
          <a:prstGeom prst="rect">
            <a:avLst/>
          </a:prstGeom>
        </p:spPr>
      </p:pic>
    </p:spTree>
    <p:extLst>
      <p:ext uri="{BB962C8B-B14F-4D97-AF65-F5344CB8AC3E}">
        <p14:creationId xmlns:p14="http://schemas.microsoft.com/office/powerpoint/2010/main" val="1864007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0F46-3B13-4FFB-B1B5-AEBCA6700D3E}"/>
              </a:ext>
            </a:extLst>
          </p:cNvPr>
          <p:cNvSpPr>
            <a:spLocks noGrp="1"/>
          </p:cNvSpPr>
          <p:nvPr>
            <p:ph type="title"/>
          </p:nvPr>
        </p:nvSpPr>
        <p:spPr>
          <a:xfrm>
            <a:off x="628650" y="365126"/>
            <a:ext cx="6956516" cy="828000"/>
          </a:xfrm>
        </p:spPr>
        <p:txBody>
          <a:bodyPr>
            <a:noAutofit/>
          </a:bodyPr>
          <a:lstStyle/>
          <a:p>
            <a:r>
              <a:rPr lang="en-GB" sz="3200" b="1" dirty="0">
                <a:latin typeface="+mn-lt"/>
              </a:rPr>
              <a:t>References and Further Reading</a:t>
            </a:r>
            <a:endParaRPr lang="en-GB" sz="3600" b="1" dirty="0">
              <a:latin typeface="+mn-lt"/>
            </a:endParaRPr>
          </a:p>
        </p:txBody>
      </p:sp>
      <p:sp>
        <p:nvSpPr>
          <p:cNvPr id="3" name="Content Placeholder 2">
            <a:extLst>
              <a:ext uri="{FF2B5EF4-FFF2-40B4-BE49-F238E27FC236}">
                <a16:creationId xmlns:a16="http://schemas.microsoft.com/office/drawing/2014/main" id="{2CA01F74-5B92-424C-9057-EA37FD18FF46}"/>
              </a:ext>
            </a:extLst>
          </p:cNvPr>
          <p:cNvSpPr>
            <a:spLocks noGrp="1"/>
          </p:cNvSpPr>
          <p:nvPr>
            <p:ph idx="1"/>
          </p:nvPr>
        </p:nvSpPr>
        <p:spPr>
          <a:xfrm>
            <a:off x="628650" y="1231303"/>
            <a:ext cx="7886699" cy="3849216"/>
          </a:xfrm>
          <a:solidFill>
            <a:schemeClr val="bg1"/>
          </a:solidFill>
        </p:spPr>
        <p:txBody>
          <a:bodyPr>
            <a:noAutofit/>
          </a:bodyPr>
          <a:lstStyle/>
          <a:p>
            <a:pPr marL="0" indent="0" algn="just">
              <a:lnSpc>
                <a:spcPct val="107000"/>
              </a:lnSpc>
              <a:spcAft>
                <a:spcPts val="800"/>
              </a:spcAft>
              <a:buNone/>
            </a:pPr>
            <a:r>
              <a:rPr lang="en-GB" sz="2000" kern="100" dirty="0">
                <a:effectLst/>
                <a:latin typeface="Calibri" panose="020F0502020204030204" pitchFamily="34" charset="0"/>
                <a:ea typeface="DengXian" panose="02010600030101010101" pitchFamily="2" charset="-122"/>
                <a:cs typeface="Times New Roman" panose="02020603050405020304" pitchFamily="18" charset="0"/>
              </a:rPr>
              <a:t>The House of Commons Library Research Briefing </a:t>
            </a:r>
            <a:r>
              <a:rPr lang="en-GB" sz="2000" b="1" kern="100" dirty="0">
                <a:effectLst/>
                <a:latin typeface="Calibri" panose="020F0502020204030204" pitchFamily="34" charset="0"/>
                <a:ea typeface="DengXian" panose="02010600030101010101" pitchFamily="2" charset="-122"/>
                <a:cs typeface="Times New Roman" panose="02020603050405020304" pitchFamily="18" charset="0"/>
              </a:rPr>
              <a:t>“Central Bank Digital Currencies: The Digital Pound”</a:t>
            </a:r>
          </a:p>
          <a:p>
            <a:pPr algn="just">
              <a:spcBef>
                <a:spcPts val="600"/>
              </a:spcBef>
              <a:spcAft>
                <a:spcPts val="600"/>
              </a:spcAft>
              <a:buBlip>
                <a:blip r:embed="rId3"/>
              </a:buBlip>
            </a:pPr>
            <a:r>
              <a:rPr lang="en-GB" sz="1800" dirty="0">
                <a:solidFill>
                  <a:schemeClr val="tx1"/>
                </a:solidFill>
                <a:latin typeface="+mn-lt"/>
                <a:hlinkClick r:id="rId4"/>
              </a:rPr>
              <a:t>https://commonslibrary.parliament.uk/research-briefings/cbp-9191/</a:t>
            </a:r>
            <a:r>
              <a:rPr lang="en-GB" sz="1800" dirty="0">
                <a:solidFill>
                  <a:schemeClr val="tx1"/>
                </a:solidFill>
                <a:latin typeface="+mn-lt"/>
              </a:rPr>
              <a:t> </a:t>
            </a:r>
          </a:p>
          <a:p>
            <a:pPr marL="0" indent="0" algn="just">
              <a:lnSpc>
                <a:spcPct val="107000"/>
              </a:lnSpc>
              <a:spcBef>
                <a:spcPts val="600"/>
              </a:spcBef>
              <a:spcAft>
                <a:spcPts val="600"/>
              </a:spcAft>
              <a:buNone/>
            </a:pPr>
            <a:endParaRPr lang="en-GB" sz="12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lgn="just">
              <a:lnSpc>
                <a:spcPct val="107000"/>
              </a:lnSpc>
              <a:spcAft>
                <a:spcPts val="800"/>
              </a:spcAft>
              <a:buNone/>
            </a:pPr>
            <a:r>
              <a:rPr lang="en-GB" sz="2000" b="1" kern="100" dirty="0">
                <a:effectLst/>
                <a:latin typeface="Calibri" panose="020F0502020204030204" pitchFamily="34" charset="0"/>
                <a:ea typeface="DengXian" panose="02010600030101010101" pitchFamily="2" charset="-122"/>
                <a:cs typeface="Times New Roman" panose="02020603050405020304" pitchFamily="18" charset="0"/>
              </a:rPr>
              <a:t>“New Prospects for Money”</a:t>
            </a:r>
            <a:r>
              <a:rPr lang="en-GB" sz="2000" kern="100" dirty="0">
                <a:effectLst/>
                <a:latin typeface="Calibri" panose="020F0502020204030204" pitchFamily="34" charset="0"/>
                <a:ea typeface="DengXian" panose="02010600030101010101" pitchFamily="2" charset="-122"/>
                <a:cs typeface="Times New Roman" panose="02020603050405020304" pitchFamily="18" charset="0"/>
              </a:rPr>
              <a:t> – speech by Andrew Bailey, Governor of the Bank of England. 10th July 2023</a:t>
            </a:r>
          </a:p>
          <a:p>
            <a:pPr algn="just">
              <a:lnSpc>
                <a:spcPct val="107000"/>
              </a:lnSpc>
              <a:spcBef>
                <a:spcPts val="300"/>
              </a:spcBef>
              <a:spcAft>
                <a:spcPts val="800"/>
              </a:spcAft>
            </a:pPr>
            <a:r>
              <a:rPr lang="en-GB" sz="1800" kern="100" dirty="0">
                <a:effectLst/>
                <a:latin typeface="+mn-lt"/>
                <a:ea typeface="DengXian" panose="02010600030101010101" pitchFamily="2" charset="-122"/>
                <a:cs typeface="Times New Roman" panose="02020603050405020304" pitchFamily="18" charset="0"/>
                <a:hlinkClick r:id="rId5"/>
              </a:rPr>
              <a:t>https://www.bankofengland.co.uk/speech/2023/july/andrew-bailey-speech-at-the-financial-and-professional-services-dinner</a:t>
            </a:r>
            <a:r>
              <a:rPr lang="en-GB" sz="1800" kern="100" dirty="0">
                <a:latin typeface="+mn-lt"/>
                <a:ea typeface="DengXian" panose="02010600030101010101" pitchFamily="2" charset="-122"/>
                <a:cs typeface="Times New Roman" panose="02020603050405020304" pitchFamily="18" charset="0"/>
              </a:rPr>
              <a:t> </a:t>
            </a:r>
            <a:endParaRPr lang="en-GB" sz="1800" kern="100" dirty="0">
              <a:effectLst/>
              <a:latin typeface="+mn-lt"/>
              <a:ea typeface="DengXian" panose="02010600030101010101" pitchFamily="2" charset="-122"/>
              <a:cs typeface="Times New Roman" panose="02020603050405020304" pitchFamily="18" charset="0"/>
            </a:endParaRPr>
          </a:p>
        </p:txBody>
      </p:sp>
      <p:sp>
        <p:nvSpPr>
          <p:cNvPr id="5" name="Slide Number Placeholder 4">
            <a:extLst>
              <a:ext uri="{FF2B5EF4-FFF2-40B4-BE49-F238E27FC236}">
                <a16:creationId xmlns:a16="http://schemas.microsoft.com/office/drawing/2014/main" id="{2BED6A75-449D-4EC9-BD64-314F6026B0DC}"/>
              </a:ext>
            </a:extLst>
          </p:cNvPr>
          <p:cNvSpPr>
            <a:spLocks noGrp="1"/>
          </p:cNvSpPr>
          <p:nvPr>
            <p:ph type="sldNum" sz="quarter" idx="12"/>
          </p:nvPr>
        </p:nvSpPr>
        <p:spPr/>
        <p:txBody>
          <a:bodyPr/>
          <a:lstStyle/>
          <a:p>
            <a:fld id="{2EE8659C-FF23-4F1B-8FEA-7C32508B4225}" type="slidenum">
              <a:rPr lang="en-GB" sz="1200" b="0" smtClean="0"/>
              <a:t>13</a:t>
            </a:fld>
            <a:endParaRPr lang="en-GB" b="0" dirty="0"/>
          </a:p>
        </p:txBody>
      </p:sp>
      <p:pic>
        <p:nvPicPr>
          <p:cNvPr id="6" name="Picture 5" descr="A close up of a sign&#10;&#10;Description automatically generated">
            <a:extLst>
              <a:ext uri="{FF2B5EF4-FFF2-40B4-BE49-F238E27FC236}">
                <a16:creationId xmlns:a16="http://schemas.microsoft.com/office/drawing/2014/main" id="{395D5E8B-FA47-458A-9E4E-A36C8366C0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8005" y="448091"/>
            <a:ext cx="1257361" cy="667544"/>
          </a:xfrm>
          <a:prstGeom prst="rect">
            <a:avLst/>
          </a:prstGeom>
        </p:spPr>
      </p:pic>
    </p:spTree>
    <p:extLst>
      <p:ext uri="{BB962C8B-B14F-4D97-AF65-F5344CB8AC3E}">
        <p14:creationId xmlns:p14="http://schemas.microsoft.com/office/powerpoint/2010/main" val="2057779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3FE5EE5-7986-41C9-A981-D41C3C929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A picture containing animal&#10;&#10;Description automatically generated">
            <a:extLst>
              <a:ext uri="{FF2B5EF4-FFF2-40B4-BE49-F238E27FC236}">
                <a16:creationId xmlns:a16="http://schemas.microsoft.com/office/drawing/2014/main" id="{BE86978C-A725-4F2F-9AEB-C4FA5F22E9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2" t="-1" r="6102" b="42470"/>
          <a:stretch/>
        </p:blipFill>
        <p:spPr>
          <a:xfrm>
            <a:off x="0" y="2950309"/>
            <a:ext cx="9144000" cy="3994128"/>
          </a:xfrm>
          <a:prstGeom prst="rect">
            <a:avLst/>
          </a:prstGeom>
        </p:spPr>
      </p:pic>
      <p:sp>
        <p:nvSpPr>
          <p:cNvPr id="6" name="Title 5">
            <a:extLst>
              <a:ext uri="{FF2B5EF4-FFF2-40B4-BE49-F238E27FC236}">
                <a16:creationId xmlns:a16="http://schemas.microsoft.com/office/drawing/2014/main" id="{F1110202-1F77-4F0E-BD69-28E457C4B5F3}"/>
              </a:ext>
            </a:extLst>
          </p:cNvPr>
          <p:cNvSpPr>
            <a:spLocks noGrp="1"/>
          </p:cNvSpPr>
          <p:nvPr>
            <p:ph type="ctrTitle"/>
          </p:nvPr>
        </p:nvSpPr>
        <p:spPr>
          <a:xfrm>
            <a:off x="1626575" y="4366913"/>
            <a:ext cx="5890847" cy="515907"/>
          </a:xfrm>
        </p:spPr>
        <p:txBody>
          <a:bodyPr>
            <a:noAutofit/>
          </a:bodyPr>
          <a:lstStyle/>
          <a:p>
            <a:r>
              <a:rPr lang="en-GB" sz="4000" dirty="0">
                <a:solidFill>
                  <a:schemeClr val="bg1"/>
                </a:solidFill>
                <a:latin typeface="+mj-lt"/>
              </a:rPr>
              <a:t>www.proactiveanalysis.com</a:t>
            </a:r>
            <a:endParaRPr lang="en-GB" sz="2800" dirty="0">
              <a:solidFill>
                <a:schemeClr val="bg1"/>
              </a:solidFill>
              <a:latin typeface="+mj-lt"/>
            </a:endParaRPr>
          </a:p>
        </p:txBody>
      </p:sp>
      <p:pic>
        <p:nvPicPr>
          <p:cNvPr id="7" name="Picture 6" descr="A picture containing drawing&#10;&#10;Description automatically generated">
            <a:extLst>
              <a:ext uri="{FF2B5EF4-FFF2-40B4-BE49-F238E27FC236}">
                <a16:creationId xmlns:a16="http://schemas.microsoft.com/office/drawing/2014/main" id="{0B0304A5-92B7-4365-AA02-36FE4538CB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0259" y="892334"/>
            <a:ext cx="2566678" cy="1361690"/>
          </a:xfrm>
          <a:prstGeom prst="rect">
            <a:avLst/>
          </a:prstGeom>
        </p:spPr>
      </p:pic>
      <p:sp>
        <p:nvSpPr>
          <p:cNvPr id="8" name="Title 5">
            <a:extLst>
              <a:ext uri="{FF2B5EF4-FFF2-40B4-BE49-F238E27FC236}">
                <a16:creationId xmlns:a16="http://schemas.microsoft.com/office/drawing/2014/main" id="{B383B0B0-4EDF-4CEB-88B8-8774BC3B3190}"/>
              </a:ext>
            </a:extLst>
          </p:cNvPr>
          <p:cNvSpPr txBox="1">
            <a:spLocks/>
          </p:cNvSpPr>
          <p:nvPr/>
        </p:nvSpPr>
        <p:spPr>
          <a:xfrm>
            <a:off x="2977138" y="2754081"/>
            <a:ext cx="3235569" cy="788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262B49"/>
                </a:solidFill>
                <a:latin typeface="Calibri" panose="020F0502020204030204" pitchFamily="34" charset="0"/>
                <a:ea typeface="+mj-ea"/>
                <a:cs typeface="Calibri" panose="020F0502020204030204" pitchFamily="34" charset="0"/>
              </a:defRPr>
            </a:lvl1pPr>
          </a:lstStyle>
          <a:p>
            <a:r>
              <a:rPr lang="en-GB" sz="3200" dirty="0">
                <a:solidFill>
                  <a:schemeClr val="bg1"/>
                </a:solidFill>
                <a:latin typeface="+mj-lt"/>
              </a:rPr>
              <a:t>Gregory Andrew</a:t>
            </a:r>
            <a:br>
              <a:rPr lang="en-GB" sz="2000" dirty="0">
                <a:solidFill>
                  <a:schemeClr val="bg1"/>
                </a:solidFill>
                <a:latin typeface="+mj-lt"/>
              </a:rPr>
            </a:br>
            <a:r>
              <a:rPr lang="en-GB" sz="2000" dirty="0">
                <a:solidFill>
                  <a:schemeClr val="bg1"/>
                </a:solidFill>
                <a:latin typeface="+mj-lt"/>
              </a:rPr>
              <a:t>Principal Consultant</a:t>
            </a:r>
          </a:p>
          <a:p>
            <a:r>
              <a:rPr lang="en-GB" sz="1800" dirty="0">
                <a:solidFill>
                  <a:schemeClr val="bg1"/>
                </a:solidFill>
                <a:latin typeface="+mj-lt"/>
              </a:rPr>
              <a:t>gregory@proactiveanalysis.com</a:t>
            </a:r>
            <a:endParaRPr lang="en-GB" sz="2000" dirty="0">
              <a:solidFill>
                <a:schemeClr val="bg1"/>
              </a:solidFill>
              <a:latin typeface="+mj-lt"/>
            </a:endParaRPr>
          </a:p>
        </p:txBody>
      </p:sp>
    </p:spTree>
    <p:extLst>
      <p:ext uri="{BB962C8B-B14F-4D97-AF65-F5344CB8AC3E}">
        <p14:creationId xmlns:p14="http://schemas.microsoft.com/office/powerpoint/2010/main" val="86338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0F46-3B13-4FFB-B1B5-AEBCA6700D3E}"/>
              </a:ext>
            </a:extLst>
          </p:cNvPr>
          <p:cNvSpPr>
            <a:spLocks noGrp="1"/>
          </p:cNvSpPr>
          <p:nvPr>
            <p:ph type="title"/>
          </p:nvPr>
        </p:nvSpPr>
        <p:spPr>
          <a:xfrm>
            <a:off x="628650" y="365126"/>
            <a:ext cx="6956516" cy="828000"/>
          </a:xfrm>
        </p:spPr>
        <p:txBody>
          <a:bodyPr>
            <a:noAutofit/>
          </a:bodyPr>
          <a:lstStyle/>
          <a:p>
            <a:r>
              <a:rPr lang="en-GB" sz="3200" b="1" dirty="0">
                <a:solidFill>
                  <a:schemeClr val="tx1"/>
                </a:solidFill>
                <a:latin typeface="Franklin Gothic Medium" panose="020B0603020102020204" pitchFamily="34" charset="0"/>
                <a:cs typeface="Times New Roman" panose="02020603050405020304" pitchFamily="18" charset="0"/>
              </a:rPr>
              <a:t>The Digital Pound</a:t>
            </a:r>
            <a:endParaRPr lang="en-GB" sz="3600" b="1" dirty="0">
              <a:solidFill>
                <a:schemeClr val="tx1"/>
              </a:solidFill>
              <a:latin typeface="Franklin Gothic Medium" panose="020B06030201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CA01F74-5B92-424C-9057-EA37FD18FF46}"/>
              </a:ext>
            </a:extLst>
          </p:cNvPr>
          <p:cNvSpPr>
            <a:spLocks noGrp="1"/>
          </p:cNvSpPr>
          <p:nvPr>
            <p:ph idx="1"/>
          </p:nvPr>
        </p:nvSpPr>
        <p:spPr>
          <a:xfrm>
            <a:off x="628650" y="1231301"/>
            <a:ext cx="7886699" cy="4101143"/>
          </a:xfrm>
          <a:solidFill>
            <a:schemeClr val="bg1"/>
          </a:solidFill>
        </p:spPr>
        <p:txBody>
          <a:bodyPr>
            <a:noAutofit/>
          </a:bodyPr>
          <a:lstStyle/>
          <a:p>
            <a:pPr marL="0" indent="0" algn="just">
              <a:spcBef>
                <a:spcPts val="600"/>
              </a:spcBef>
              <a:spcAft>
                <a:spcPts val="600"/>
              </a:spcAft>
              <a:buNone/>
            </a:pPr>
            <a:r>
              <a:rPr lang="en-GB" sz="2400" u="sng" dirty="0">
                <a:latin typeface="Franklin Gothic Medium" panose="020B0603020102020204" pitchFamily="34" charset="0"/>
              </a:rPr>
              <a:t>Introduction</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The Bank of England, like many Central Banks around the globe, is considering introducing a digital currency, the ‘Digital Pound’. </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Rather than a new currency, the ‘Digital Pound’ will be a form of central bank electronic money that will stand alongside physical cash (also a form of central bank money) and could be used by households and businesses to make payments. </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It will act in the same way as physical cash that can be carried in your wallet, however it will most likely be in the form of a card or a phone app and could be used in the way bank cards or apps are used today.</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It would be designed for everyday payments – both in-person and online – and would be a direct claim on the Bank, in the same way a bank note is today. </a:t>
            </a:r>
          </a:p>
        </p:txBody>
      </p:sp>
      <p:sp>
        <p:nvSpPr>
          <p:cNvPr id="5" name="Slide Number Placeholder 4">
            <a:extLst>
              <a:ext uri="{FF2B5EF4-FFF2-40B4-BE49-F238E27FC236}">
                <a16:creationId xmlns:a16="http://schemas.microsoft.com/office/drawing/2014/main" id="{2BED6A75-449D-4EC9-BD64-314F6026B0DC}"/>
              </a:ext>
            </a:extLst>
          </p:cNvPr>
          <p:cNvSpPr>
            <a:spLocks noGrp="1"/>
          </p:cNvSpPr>
          <p:nvPr>
            <p:ph type="sldNum" sz="quarter" idx="12"/>
          </p:nvPr>
        </p:nvSpPr>
        <p:spPr/>
        <p:txBody>
          <a:bodyPr/>
          <a:lstStyle/>
          <a:p>
            <a:fld id="{2EE8659C-FF23-4F1B-8FEA-7C32508B4225}" type="slidenum">
              <a:rPr lang="en-GB" b="1" smtClean="0"/>
              <a:t>2</a:t>
            </a:fld>
            <a:endParaRPr lang="en-GB" b="1" dirty="0"/>
          </a:p>
        </p:txBody>
      </p:sp>
      <p:pic>
        <p:nvPicPr>
          <p:cNvPr id="6" name="Picture 5" descr="A close up of a sign&#10;&#10;Description automatically generated">
            <a:extLst>
              <a:ext uri="{FF2B5EF4-FFF2-40B4-BE49-F238E27FC236}">
                <a16:creationId xmlns:a16="http://schemas.microsoft.com/office/drawing/2014/main" id="{395D5E8B-FA47-458A-9E4E-A36C8366C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8005" y="448091"/>
            <a:ext cx="1257361" cy="667544"/>
          </a:xfrm>
          <a:prstGeom prst="rect">
            <a:avLst/>
          </a:prstGeom>
        </p:spPr>
      </p:pic>
    </p:spTree>
    <p:extLst>
      <p:ext uri="{BB962C8B-B14F-4D97-AF65-F5344CB8AC3E}">
        <p14:creationId xmlns:p14="http://schemas.microsoft.com/office/powerpoint/2010/main" val="349829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0F46-3B13-4FFB-B1B5-AEBCA6700D3E}"/>
              </a:ext>
            </a:extLst>
          </p:cNvPr>
          <p:cNvSpPr>
            <a:spLocks noGrp="1"/>
          </p:cNvSpPr>
          <p:nvPr>
            <p:ph type="title"/>
          </p:nvPr>
        </p:nvSpPr>
        <p:spPr>
          <a:xfrm>
            <a:off x="628650" y="365126"/>
            <a:ext cx="6956516" cy="828000"/>
          </a:xfrm>
        </p:spPr>
        <p:txBody>
          <a:bodyPr>
            <a:noAutofit/>
          </a:bodyPr>
          <a:lstStyle/>
          <a:p>
            <a:r>
              <a:rPr lang="en-GB" sz="3200" b="1" dirty="0">
                <a:solidFill>
                  <a:schemeClr val="tx1"/>
                </a:solidFill>
                <a:latin typeface="Franklin Gothic Medium" panose="020B0603020102020204" pitchFamily="34" charset="0"/>
                <a:cs typeface="Times New Roman" panose="02020603050405020304" pitchFamily="18" charset="0"/>
              </a:rPr>
              <a:t>The Digital Pound</a:t>
            </a:r>
            <a:endParaRPr lang="en-GB" sz="3600" b="1" dirty="0">
              <a:solidFill>
                <a:schemeClr val="tx1"/>
              </a:solidFill>
              <a:latin typeface="Franklin Gothic Medium" panose="020B06030201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CA01F74-5B92-424C-9057-EA37FD18FF46}"/>
              </a:ext>
            </a:extLst>
          </p:cNvPr>
          <p:cNvSpPr>
            <a:spLocks noGrp="1"/>
          </p:cNvSpPr>
          <p:nvPr>
            <p:ph idx="1"/>
          </p:nvPr>
        </p:nvSpPr>
        <p:spPr>
          <a:xfrm>
            <a:off x="628650" y="1231301"/>
            <a:ext cx="7886699" cy="5125049"/>
          </a:xfrm>
          <a:solidFill>
            <a:schemeClr val="bg1"/>
          </a:solidFill>
        </p:spPr>
        <p:txBody>
          <a:bodyPr>
            <a:noAutofit/>
          </a:bodyPr>
          <a:lstStyle/>
          <a:p>
            <a:pPr marL="0" indent="0" algn="just">
              <a:spcBef>
                <a:spcPts val="600"/>
              </a:spcBef>
              <a:spcAft>
                <a:spcPts val="600"/>
              </a:spcAft>
              <a:buNone/>
            </a:pPr>
            <a:r>
              <a:rPr lang="en-GB" sz="2400" u="sng" dirty="0">
                <a:latin typeface="Franklin Gothic Medium" panose="020B0603020102020204" pitchFamily="34" charset="0"/>
              </a:rPr>
              <a:t>What Might a Digital Pound Look Like?</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As the Bank of England and HM Treasury are still working on the design it’s too early to describe what a Digital Pound will, or even might, look like. However, there are key features that are already being considered that are worth noting. These are:</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It will be issued/distributed via a central platform operated by, but situated at arm’s length from, the Bank of England</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Private sector firms will be engaged to act as secondary distributors or intermediaries</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It will most likely be accessed through cards or smartphone apps</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It will be seamlessly exchangeable with other forms of money including cash and bank deposits</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It will be used by households and businesses for everyday payments, both online and ‘in-store’</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It will be accessible to both UK residents and non-residents</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It will not replace, but rather exist alongside, traditional cash  </a:t>
            </a:r>
          </a:p>
        </p:txBody>
      </p:sp>
      <p:sp>
        <p:nvSpPr>
          <p:cNvPr id="5" name="Slide Number Placeholder 4">
            <a:extLst>
              <a:ext uri="{FF2B5EF4-FFF2-40B4-BE49-F238E27FC236}">
                <a16:creationId xmlns:a16="http://schemas.microsoft.com/office/drawing/2014/main" id="{2BED6A75-449D-4EC9-BD64-314F6026B0DC}"/>
              </a:ext>
            </a:extLst>
          </p:cNvPr>
          <p:cNvSpPr>
            <a:spLocks noGrp="1"/>
          </p:cNvSpPr>
          <p:nvPr>
            <p:ph type="sldNum" sz="quarter" idx="12"/>
          </p:nvPr>
        </p:nvSpPr>
        <p:spPr/>
        <p:txBody>
          <a:bodyPr/>
          <a:lstStyle/>
          <a:p>
            <a:fld id="{2EE8659C-FF23-4F1B-8FEA-7C32508B4225}" type="slidenum">
              <a:rPr lang="en-GB" b="1" smtClean="0"/>
              <a:t>3</a:t>
            </a:fld>
            <a:endParaRPr lang="en-GB" b="1" dirty="0"/>
          </a:p>
        </p:txBody>
      </p:sp>
      <p:pic>
        <p:nvPicPr>
          <p:cNvPr id="6" name="Picture 5" descr="A close up of a sign&#10;&#10;Description automatically generated">
            <a:extLst>
              <a:ext uri="{FF2B5EF4-FFF2-40B4-BE49-F238E27FC236}">
                <a16:creationId xmlns:a16="http://schemas.microsoft.com/office/drawing/2014/main" id="{395D5E8B-FA47-458A-9E4E-A36C8366C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8005" y="448091"/>
            <a:ext cx="1257361" cy="667544"/>
          </a:xfrm>
          <a:prstGeom prst="rect">
            <a:avLst/>
          </a:prstGeom>
        </p:spPr>
      </p:pic>
    </p:spTree>
    <p:extLst>
      <p:ext uri="{BB962C8B-B14F-4D97-AF65-F5344CB8AC3E}">
        <p14:creationId xmlns:p14="http://schemas.microsoft.com/office/powerpoint/2010/main" val="121151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0F46-3B13-4FFB-B1B5-AEBCA6700D3E}"/>
              </a:ext>
            </a:extLst>
          </p:cNvPr>
          <p:cNvSpPr>
            <a:spLocks noGrp="1"/>
          </p:cNvSpPr>
          <p:nvPr>
            <p:ph type="title"/>
          </p:nvPr>
        </p:nvSpPr>
        <p:spPr>
          <a:xfrm>
            <a:off x="628650" y="365126"/>
            <a:ext cx="6956516" cy="828000"/>
          </a:xfrm>
        </p:spPr>
        <p:txBody>
          <a:bodyPr>
            <a:noAutofit/>
          </a:bodyPr>
          <a:lstStyle/>
          <a:p>
            <a:r>
              <a:rPr lang="en-GB" sz="3200" b="1" dirty="0">
                <a:solidFill>
                  <a:schemeClr val="tx1"/>
                </a:solidFill>
                <a:latin typeface="Franklin Gothic Medium" panose="020B0603020102020204" pitchFamily="34" charset="0"/>
                <a:cs typeface="Times New Roman" panose="02020603050405020304" pitchFamily="18" charset="0"/>
              </a:rPr>
              <a:t>The Digital Pound</a:t>
            </a:r>
            <a:endParaRPr lang="en-GB" sz="3600" b="1" dirty="0">
              <a:solidFill>
                <a:schemeClr val="tx1"/>
              </a:solidFill>
              <a:latin typeface="Franklin Gothic Medium" panose="020B06030201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CA01F74-5B92-424C-9057-EA37FD18FF46}"/>
              </a:ext>
            </a:extLst>
          </p:cNvPr>
          <p:cNvSpPr>
            <a:spLocks noGrp="1"/>
          </p:cNvSpPr>
          <p:nvPr>
            <p:ph idx="1"/>
          </p:nvPr>
        </p:nvSpPr>
        <p:spPr>
          <a:xfrm>
            <a:off x="628650" y="1231302"/>
            <a:ext cx="7886699" cy="4208445"/>
          </a:xfrm>
          <a:solidFill>
            <a:schemeClr val="bg1"/>
          </a:solidFill>
        </p:spPr>
        <p:txBody>
          <a:bodyPr>
            <a:noAutofit/>
          </a:bodyPr>
          <a:lstStyle/>
          <a:p>
            <a:pPr marL="0" indent="0" algn="just">
              <a:spcBef>
                <a:spcPts val="600"/>
              </a:spcBef>
              <a:spcAft>
                <a:spcPts val="600"/>
              </a:spcAft>
              <a:buNone/>
            </a:pPr>
            <a:r>
              <a:rPr lang="en-GB" sz="2400" u="sng" dirty="0">
                <a:latin typeface="Franklin Gothic Medium" panose="020B0603020102020204" pitchFamily="34" charset="0"/>
              </a:rPr>
              <a:t>Key Design Attributes </a:t>
            </a:r>
            <a:endParaRPr lang="en-GB" sz="1800" dirty="0">
              <a:solidFill>
                <a:schemeClr val="tx1"/>
              </a:solidFill>
              <a:latin typeface="Franklin Gothic Medium" panose="020B0603020102020204" pitchFamily="34" charset="0"/>
            </a:endParaRP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Privacy</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Privacy is a major concern around the introduction of a CBDC. The Bank is looking to design a system that would restrict it’s own visibility of data held on the platform, and at the same time only allowing intermediaries the minimum necessary access to transaction data needed to provide CBDC services and to fulfil their legal and regulatory obligations.   </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Security</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Alongside the need for privacy, the need for security is also a significant design criteria. This applies to both Bank of England and customer security.</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Resilience</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The CBDC system will need to be resilient to disruption. Disruption may have far-reaching consequences for user confidence, data integrity and financial stability. </a:t>
            </a:r>
          </a:p>
        </p:txBody>
      </p:sp>
      <p:sp>
        <p:nvSpPr>
          <p:cNvPr id="5" name="Slide Number Placeholder 4">
            <a:extLst>
              <a:ext uri="{FF2B5EF4-FFF2-40B4-BE49-F238E27FC236}">
                <a16:creationId xmlns:a16="http://schemas.microsoft.com/office/drawing/2014/main" id="{2BED6A75-449D-4EC9-BD64-314F6026B0DC}"/>
              </a:ext>
            </a:extLst>
          </p:cNvPr>
          <p:cNvSpPr>
            <a:spLocks noGrp="1"/>
          </p:cNvSpPr>
          <p:nvPr>
            <p:ph type="sldNum" sz="quarter" idx="12"/>
          </p:nvPr>
        </p:nvSpPr>
        <p:spPr/>
        <p:txBody>
          <a:bodyPr/>
          <a:lstStyle/>
          <a:p>
            <a:fld id="{2EE8659C-FF23-4F1B-8FEA-7C32508B4225}" type="slidenum">
              <a:rPr lang="en-GB" b="1" smtClean="0"/>
              <a:t>4</a:t>
            </a:fld>
            <a:endParaRPr lang="en-GB" b="1" dirty="0"/>
          </a:p>
        </p:txBody>
      </p:sp>
      <p:pic>
        <p:nvPicPr>
          <p:cNvPr id="6" name="Picture 5" descr="A close up of a sign&#10;&#10;Description automatically generated">
            <a:extLst>
              <a:ext uri="{FF2B5EF4-FFF2-40B4-BE49-F238E27FC236}">
                <a16:creationId xmlns:a16="http://schemas.microsoft.com/office/drawing/2014/main" id="{395D5E8B-FA47-458A-9E4E-A36C8366C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8005" y="448091"/>
            <a:ext cx="1257361" cy="667544"/>
          </a:xfrm>
          <a:prstGeom prst="rect">
            <a:avLst/>
          </a:prstGeom>
        </p:spPr>
      </p:pic>
    </p:spTree>
    <p:extLst>
      <p:ext uri="{BB962C8B-B14F-4D97-AF65-F5344CB8AC3E}">
        <p14:creationId xmlns:p14="http://schemas.microsoft.com/office/powerpoint/2010/main" val="3936486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0F46-3B13-4FFB-B1B5-AEBCA6700D3E}"/>
              </a:ext>
            </a:extLst>
          </p:cNvPr>
          <p:cNvSpPr>
            <a:spLocks noGrp="1"/>
          </p:cNvSpPr>
          <p:nvPr>
            <p:ph type="title"/>
          </p:nvPr>
        </p:nvSpPr>
        <p:spPr>
          <a:xfrm>
            <a:off x="628650" y="365126"/>
            <a:ext cx="6956516" cy="828000"/>
          </a:xfrm>
        </p:spPr>
        <p:txBody>
          <a:bodyPr>
            <a:noAutofit/>
          </a:bodyPr>
          <a:lstStyle/>
          <a:p>
            <a:r>
              <a:rPr lang="en-GB" sz="3200" b="1" dirty="0">
                <a:solidFill>
                  <a:schemeClr val="tx1"/>
                </a:solidFill>
                <a:latin typeface="Franklin Gothic Medium" panose="020B0603020102020204" pitchFamily="34" charset="0"/>
                <a:cs typeface="Times New Roman" panose="02020603050405020304" pitchFamily="18" charset="0"/>
              </a:rPr>
              <a:t>The Digital Pound</a:t>
            </a:r>
            <a:endParaRPr lang="en-GB" sz="3600" b="1" dirty="0">
              <a:solidFill>
                <a:schemeClr val="tx1"/>
              </a:solidFill>
              <a:latin typeface="Franklin Gothic Medium" panose="020B06030201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CA01F74-5B92-424C-9057-EA37FD18FF46}"/>
              </a:ext>
            </a:extLst>
          </p:cNvPr>
          <p:cNvSpPr>
            <a:spLocks noGrp="1"/>
          </p:cNvSpPr>
          <p:nvPr>
            <p:ph idx="1"/>
          </p:nvPr>
        </p:nvSpPr>
        <p:spPr>
          <a:xfrm>
            <a:off x="628650" y="1231302"/>
            <a:ext cx="7886699" cy="4563008"/>
          </a:xfrm>
          <a:solidFill>
            <a:schemeClr val="bg1"/>
          </a:solidFill>
        </p:spPr>
        <p:txBody>
          <a:bodyPr>
            <a:noAutofit/>
          </a:bodyPr>
          <a:lstStyle/>
          <a:p>
            <a:pPr marL="0" indent="0" algn="just">
              <a:spcBef>
                <a:spcPts val="600"/>
              </a:spcBef>
              <a:spcAft>
                <a:spcPts val="600"/>
              </a:spcAft>
              <a:buNone/>
            </a:pPr>
            <a:r>
              <a:rPr lang="en-GB" sz="2400" u="sng" dirty="0">
                <a:latin typeface="Franklin Gothic Medium" panose="020B0603020102020204" pitchFamily="34" charset="0"/>
              </a:rPr>
              <a:t>Key Design Attributes </a:t>
            </a:r>
            <a:endParaRPr lang="en-GB" sz="1800" dirty="0">
              <a:solidFill>
                <a:schemeClr val="tx1"/>
              </a:solidFill>
              <a:latin typeface="Franklin Gothic Medium" panose="020B0603020102020204" pitchFamily="34" charset="0"/>
            </a:endParaRP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Performance </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The CBDC system will need be able to handle a high volumes of transactions and confirm and settle these transactions as quickly as possible. The Bank estimates that throughput of approximately 30,000 transactions per second, and confirmation and settlement in under one second, might be needed.  </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Extensibility </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The CBDC system should have an extensible design, allowing intermediaries and other approved third parties to implement additional functionality without affecting user services. The Bank might also examine the implications of using open-source components, and any vulnerabilities that may arise due to third-party dependencies.</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Energy Usage</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The CBDC system should be energy efficient and designed in a way which minimises any impact on the environment.</a:t>
            </a:r>
          </a:p>
        </p:txBody>
      </p:sp>
      <p:sp>
        <p:nvSpPr>
          <p:cNvPr id="5" name="Slide Number Placeholder 4">
            <a:extLst>
              <a:ext uri="{FF2B5EF4-FFF2-40B4-BE49-F238E27FC236}">
                <a16:creationId xmlns:a16="http://schemas.microsoft.com/office/drawing/2014/main" id="{2BED6A75-449D-4EC9-BD64-314F6026B0DC}"/>
              </a:ext>
            </a:extLst>
          </p:cNvPr>
          <p:cNvSpPr>
            <a:spLocks noGrp="1"/>
          </p:cNvSpPr>
          <p:nvPr>
            <p:ph type="sldNum" sz="quarter" idx="12"/>
          </p:nvPr>
        </p:nvSpPr>
        <p:spPr/>
        <p:txBody>
          <a:bodyPr/>
          <a:lstStyle/>
          <a:p>
            <a:fld id="{2EE8659C-FF23-4F1B-8FEA-7C32508B4225}" type="slidenum">
              <a:rPr lang="en-GB" b="1" smtClean="0"/>
              <a:t>5</a:t>
            </a:fld>
            <a:endParaRPr lang="en-GB" b="1" dirty="0"/>
          </a:p>
        </p:txBody>
      </p:sp>
      <p:pic>
        <p:nvPicPr>
          <p:cNvPr id="6" name="Picture 5" descr="A close up of a sign&#10;&#10;Description automatically generated">
            <a:extLst>
              <a:ext uri="{FF2B5EF4-FFF2-40B4-BE49-F238E27FC236}">
                <a16:creationId xmlns:a16="http://schemas.microsoft.com/office/drawing/2014/main" id="{395D5E8B-FA47-458A-9E4E-A36C8366C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8005" y="448091"/>
            <a:ext cx="1257361" cy="667544"/>
          </a:xfrm>
          <a:prstGeom prst="rect">
            <a:avLst/>
          </a:prstGeom>
        </p:spPr>
      </p:pic>
    </p:spTree>
    <p:extLst>
      <p:ext uri="{BB962C8B-B14F-4D97-AF65-F5344CB8AC3E}">
        <p14:creationId xmlns:p14="http://schemas.microsoft.com/office/powerpoint/2010/main" val="379900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0F46-3B13-4FFB-B1B5-AEBCA6700D3E}"/>
              </a:ext>
            </a:extLst>
          </p:cNvPr>
          <p:cNvSpPr>
            <a:spLocks noGrp="1"/>
          </p:cNvSpPr>
          <p:nvPr>
            <p:ph type="title"/>
          </p:nvPr>
        </p:nvSpPr>
        <p:spPr>
          <a:xfrm>
            <a:off x="628650" y="365126"/>
            <a:ext cx="6956516" cy="828000"/>
          </a:xfrm>
        </p:spPr>
        <p:txBody>
          <a:bodyPr>
            <a:noAutofit/>
          </a:bodyPr>
          <a:lstStyle/>
          <a:p>
            <a:r>
              <a:rPr lang="en-GB" sz="3200" b="1" dirty="0">
                <a:solidFill>
                  <a:schemeClr val="tx1"/>
                </a:solidFill>
                <a:latin typeface="Franklin Gothic Medium" panose="020B0603020102020204" pitchFamily="34" charset="0"/>
                <a:cs typeface="Times New Roman" panose="02020603050405020304" pitchFamily="18" charset="0"/>
              </a:rPr>
              <a:t>The Digital Pound</a:t>
            </a:r>
            <a:endParaRPr lang="en-GB" sz="3600" b="1" dirty="0">
              <a:solidFill>
                <a:schemeClr val="tx1"/>
              </a:solidFill>
              <a:latin typeface="Franklin Gothic Medium" panose="020B06030201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CA01F74-5B92-424C-9057-EA37FD18FF46}"/>
              </a:ext>
            </a:extLst>
          </p:cNvPr>
          <p:cNvSpPr>
            <a:spLocks noGrp="1"/>
          </p:cNvSpPr>
          <p:nvPr>
            <p:ph idx="1"/>
          </p:nvPr>
        </p:nvSpPr>
        <p:spPr>
          <a:xfrm>
            <a:off x="628650" y="1231303"/>
            <a:ext cx="7886699" cy="4283090"/>
          </a:xfrm>
          <a:solidFill>
            <a:schemeClr val="bg1"/>
          </a:solidFill>
        </p:spPr>
        <p:txBody>
          <a:bodyPr>
            <a:noAutofit/>
          </a:bodyPr>
          <a:lstStyle/>
          <a:p>
            <a:pPr marL="0" indent="0" algn="just">
              <a:spcBef>
                <a:spcPts val="600"/>
              </a:spcBef>
              <a:spcAft>
                <a:spcPts val="600"/>
              </a:spcAft>
              <a:buNone/>
            </a:pPr>
            <a:r>
              <a:rPr lang="en-GB" sz="2400" u="sng" dirty="0">
                <a:latin typeface="Franklin Gothic Medium" panose="020B0603020102020204" pitchFamily="34" charset="0"/>
              </a:rPr>
              <a:t>When Is This Likely To Happen?</a:t>
            </a:r>
            <a:endParaRPr lang="en-GB" sz="1800" dirty="0">
              <a:solidFill>
                <a:schemeClr val="tx1"/>
              </a:solidFill>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2BED6A75-449D-4EC9-BD64-314F6026B0DC}"/>
              </a:ext>
            </a:extLst>
          </p:cNvPr>
          <p:cNvSpPr>
            <a:spLocks noGrp="1"/>
          </p:cNvSpPr>
          <p:nvPr>
            <p:ph type="sldNum" sz="quarter" idx="12"/>
          </p:nvPr>
        </p:nvSpPr>
        <p:spPr/>
        <p:txBody>
          <a:bodyPr/>
          <a:lstStyle/>
          <a:p>
            <a:fld id="{2EE8659C-FF23-4F1B-8FEA-7C32508B4225}" type="slidenum">
              <a:rPr lang="en-GB" b="1" smtClean="0"/>
              <a:t>6</a:t>
            </a:fld>
            <a:endParaRPr lang="en-GB" b="1" dirty="0"/>
          </a:p>
        </p:txBody>
      </p:sp>
      <p:pic>
        <p:nvPicPr>
          <p:cNvPr id="6" name="Picture 5" descr="A close up of a sign&#10;&#10;Description automatically generated">
            <a:extLst>
              <a:ext uri="{FF2B5EF4-FFF2-40B4-BE49-F238E27FC236}">
                <a16:creationId xmlns:a16="http://schemas.microsoft.com/office/drawing/2014/main" id="{395D5E8B-FA47-458A-9E4E-A36C8366C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8005" y="448091"/>
            <a:ext cx="1257361" cy="667544"/>
          </a:xfrm>
          <a:prstGeom prst="rect">
            <a:avLst/>
          </a:prstGeom>
        </p:spPr>
      </p:pic>
      <p:graphicFrame>
        <p:nvGraphicFramePr>
          <p:cNvPr id="4" name="Table 3">
            <a:extLst>
              <a:ext uri="{FF2B5EF4-FFF2-40B4-BE49-F238E27FC236}">
                <a16:creationId xmlns:a16="http://schemas.microsoft.com/office/drawing/2014/main" id="{90CF4391-A88D-2957-0D01-171B874FAE72}"/>
              </a:ext>
            </a:extLst>
          </p:cNvPr>
          <p:cNvGraphicFramePr>
            <a:graphicFrameLocks noGrp="1"/>
          </p:cNvGraphicFramePr>
          <p:nvPr>
            <p:extLst>
              <p:ext uri="{D42A27DB-BD31-4B8C-83A1-F6EECF244321}">
                <p14:modId xmlns:p14="http://schemas.microsoft.com/office/powerpoint/2010/main" val="1093502727"/>
              </p:ext>
            </p:extLst>
          </p:nvPr>
        </p:nvGraphicFramePr>
        <p:xfrm>
          <a:off x="527180" y="1884784"/>
          <a:ext cx="7886699" cy="3871984"/>
        </p:xfrm>
        <a:graphic>
          <a:graphicData uri="http://schemas.openxmlformats.org/drawingml/2006/table">
            <a:tbl>
              <a:tblPr firstRow="1" firstCol="1" bandRow="1">
                <a:tableStyleId>{5C22544A-7EE6-4342-B048-85BDC9FD1C3A}</a:tableStyleId>
              </a:tblPr>
              <a:tblGrid>
                <a:gridCol w="1483567">
                  <a:extLst>
                    <a:ext uri="{9D8B030D-6E8A-4147-A177-3AD203B41FA5}">
                      <a16:colId xmlns:a16="http://schemas.microsoft.com/office/drawing/2014/main" val="755682809"/>
                    </a:ext>
                  </a:extLst>
                </a:gridCol>
                <a:gridCol w="1736368">
                  <a:extLst>
                    <a:ext uri="{9D8B030D-6E8A-4147-A177-3AD203B41FA5}">
                      <a16:colId xmlns:a16="http://schemas.microsoft.com/office/drawing/2014/main" val="1904900176"/>
                    </a:ext>
                  </a:extLst>
                </a:gridCol>
                <a:gridCol w="4666764">
                  <a:extLst>
                    <a:ext uri="{9D8B030D-6E8A-4147-A177-3AD203B41FA5}">
                      <a16:colId xmlns:a16="http://schemas.microsoft.com/office/drawing/2014/main" val="4133908167"/>
                    </a:ext>
                  </a:extLst>
                </a:gridCol>
              </a:tblGrid>
              <a:tr h="324000">
                <a:tc>
                  <a:txBody>
                    <a:bodyPr/>
                    <a:lstStyle/>
                    <a:p>
                      <a:pPr algn="ctr">
                        <a:lnSpc>
                          <a:spcPct val="107000"/>
                        </a:lnSpc>
                        <a:spcAft>
                          <a:spcPts val="800"/>
                        </a:spcAft>
                      </a:pPr>
                      <a:r>
                        <a:rPr lang="en-GB" sz="1600" kern="100" dirty="0">
                          <a:effectLst/>
                        </a:rPr>
                        <a:t>Phase</a:t>
                      </a: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solidFill>
                      <a:srgbClr val="262B49"/>
                    </a:solidFill>
                  </a:tcPr>
                </a:tc>
                <a:tc>
                  <a:txBody>
                    <a:bodyPr/>
                    <a:lstStyle/>
                    <a:p>
                      <a:pPr algn="ctr">
                        <a:lnSpc>
                          <a:spcPct val="107000"/>
                        </a:lnSpc>
                        <a:spcAft>
                          <a:spcPts val="800"/>
                        </a:spcAft>
                      </a:pPr>
                      <a:r>
                        <a:rPr lang="en-GB" sz="1600" kern="100" dirty="0">
                          <a:effectLst/>
                        </a:rPr>
                        <a:t>Date</a:t>
                      </a: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solidFill>
                      <a:srgbClr val="262B49"/>
                    </a:solidFill>
                  </a:tcPr>
                </a:tc>
                <a:tc>
                  <a:txBody>
                    <a:bodyPr/>
                    <a:lstStyle/>
                    <a:p>
                      <a:pPr algn="ctr">
                        <a:lnSpc>
                          <a:spcPct val="107000"/>
                        </a:lnSpc>
                        <a:spcAft>
                          <a:spcPts val="800"/>
                        </a:spcAft>
                      </a:pPr>
                      <a:r>
                        <a:rPr lang="en-GB" sz="1600" kern="100" dirty="0">
                          <a:effectLst/>
                        </a:rPr>
                        <a:t>Planned Activities</a:t>
                      </a: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solidFill>
                      <a:srgbClr val="262B49"/>
                    </a:solidFill>
                  </a:tcPr>
                </a:tc>
                <a:extLst>
                  <a:ext uri="{0D108BD9-81ED-4DB2-BD59-A6C34878D82A}">
                    <a16:rowId xmlns:a16="http://schemas.microsoft.com/office/drawing/2014/main" val="2779823691"/>
                  </a:ext>
                </a:extLst>
              </a:tr>
              <a:tr h="1162242">
                <a:tc>
                  <a:txBody>
                    <a:bodyPr/>
                    <a:lstStyle/>
                    <a:p>
                      <a:pPr algn="ctr">
                        <a:lnSpc>
                          <a:spcPct val="107000"/>
                        </a:lnSpc>
                        <a:spcBef>
                          <a:spcPts val="200"/>
                        </a:spcBef>
                        <a:spcAft>
                          <a:spcPts val="300"/>
                        </a:spcAft>
                      </a:pPr>
                      <a:r>
                        <a:rPr lang="en-GB" sz="1600" kern="100" dirty="0">
                          <a:effectLst/>
                        </a:rPr>
                        <a:t>Phase 1</a:t>
                      </a:r>
                    </a:p>
                    <a:p>
                      <a:pPr algn="ctr">
                        <a:lnSpc>
                          <a:spcPct val="107000"/>
                        </a:lnSpc>
                        <a:spcBef>
                          <a:spcPts val="200"/>
                        </a:spcBef>
                        <a:spcAft>
                          <a:spcPts val="300"/>
                        </a:spcAft>
                      </a:pPr>
                      <a:r>
                        <a:rPr lang="en-GB" sz="1600" kern="100" dirty="0">
                          <a:effectLst/>
                        </a:rPr>
                        <a:t>Research and Exploration Phase</a:t>
                      </a: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rgbClr val="262B49"/>
                    </a:solidFill>
                  </a:tcPr>
                </a:tc>
                <a:tc>
                  <a:txBody>
                    <a:bodyPr/>
                    <a:lstStyle/>
                    <a:p>
                      <a:pPr algn="ctr">
                        <a:lnSpc>
                          <a:spcPct val="107000"/>
                        </a:lnSpc>
                        <a:spcBef>
                          <a:spcPts val="300"/>
                        </a:spcBef>
                        <a:spcAft>
                          <a:spcPts val="300"/>
                        </a:spcAft>
                      </a:pPr>
                      <a:r>
                        <a:rPr lang="en-GB" sz="1600" kern="100" dirty="0">
                          <a:effectLst/>
                        </a:rPr>
                        <a:t>2022</a:t>
                      </a: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gradFill flip="none" rotWithShape="1">
                      <a:gsLst>
                        <a:gs pos="0">
                          <a:srgbClr val="0EFA3B">
                            <a:tint val="66000"/>
                            <a:satMod val="160000"/>
                          </a:srgbClr>
                        </a:gs>
                        <a:gs pos="50000">
                          <a:srgbClr val="0EFA3B">
                            <a:tint val="44500"/>
                            <a:satMod val="160000"/>
                          </a:srgbClr>
                        </a:gs>
                        <a:gs pos="100000">
                          <a:srgbClr val="0EFA3B">
                            <a:tint val="23500"/>
                            <a:satMod val="160000"/>
                          </a:srgbClr>
                        </a:gs>
                      </a:gsLst>
                      <a:lin ang="16200000" scaled="1"/>
                      <a:tileRect/>
                    </a:gradFill>
                  </a:tcPr>
                </a:tc>
                <a:tc>
                  <a:txBody>
                    <a:bodyPr/>
                    <a:lstStyle/>
                    <a:p>
                      <a:pPr>
                        <a:lnSpc>
                          <a:spcPct val="107000"/>
                        </a:lnSpc>
                        <a:spcBef>
                          <a:spcPts val="200"/>
                        </a:spcBef>
                        <a:spcAft>
                          <a:spcPts val="300"/>
                        </a:spcAft>
                      </a:pPr>
                      <a:r>
                        <a:rPr lang="en-GB" sz="1600" kern="100" dirty="0">
                          <a:effectLst/>
                        </a:rPr>
                        <a:t>Economic, functional and technical analysis</a:t>
                      </a:r>
                    </a:p>
                    <a:p>
                      <a:pPr>
                        <a:lnSpc>
                          <a:spcPct val="100000"/>
                        </a:lnSpc>
                        <a:spcBef>
                          <a:spcPts val="0"/>
                        </a:spcBef>
                        <a:spcAft>
                          <a:spcPts val="0"/>
                        </a:spcAft>
                      </a:pPr>
                      <a:r>
                        <a:rPr lang="en-GB" sz="1600" kern="100" dirty="0">
                          <a:effectLst/>
                        </a:rPr>
                        <a:t> </a:t>
                      </a:r>
                      <a:endParaRPr lang="en-GB" sz="1400" kern="100" dirty="0">
                        <a:effectLst/>
                      </a:endParaRPr>
                    </a:p>
                    <a:p>
                      <a:pPr>
                        <a:lnSpc>
                          <a:spcPct val="107000"/>
                        </a:lnSpc>
                        <a:spcBef>
                          <a:spcPts val="200"/>
                        </a:spcBef>
                        <a:spcAft>
                          <a:spcPts val="300"/>
                        </a:spcAft>
                      </a:pPr>
                      <a:r>
                        <a:rPr lang="en-GB" sz="1600" kern="100" dirty="0">
                          <a:effectLst/>
                        </a:rPr>
                        <a:t>Publication of the Official Consultation Paper and Technical Consultation Paper</a:t>
                      </a: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gradFill flip="none" rotWithShape="1">
                      <a:gsLst>
                        <a:gs pos="0">
                          <a:srgbClr val="0EFA3B">
                            <a:tint val="66000"/>
                            <a:satMod val="160000"/>
                          </a:srgbClr>
                        </a:gs>
                        <a:gs pos="50000">
                          <a:srgbClr val="0EFA3B">
                            <a:tint val="44500"/>
                            <a:satMod val="160000"/>
                          </a:srgbClr>
                        </a:gs>
                        <a:gs pos="100000">
                          <a:srgbClr val="0EFA3B">
                            <a:tint val="23500"/>
                            <a:satMod val="160000"/>
                          </a:srgbClr>
                        </a:gs>
                      </a:gsLst>
                      <a:lin ang="16200000" scaled="1"/>
                      <a:tileRect/>
                    </a:gradFill>
                  </a:tcPr>
                </a:tc>
                <a:extLst>
                  <a:ext uri="{0D108BD9-81ED-4DB2-BD59-A6C34878D82A}">
                    <a16:rowId xmlns:a16="http://schemas.microsoft.com/office/drawing/2014/main" val="3148167698"/>
                  </a:ext>
                </a:extLst>
              </a:tr>
              <a:tr h="1449742">
                <a:tc>
                  <a:txBody>
                    <a:bodyPr/>
                    <a:lstStyle/>
                    <a:p>
                      <a:pPr algn="ctr">
                        <a:lnSpc>
                          <a:spcPct val="107000"/>
                        </a:lnSpc>
                        <a:spcBef>
                          <a:spcPts val="200"/>
                        </a:spcBef>
                        <a:spcAft>
                          <a:spcPts val="300"/>
                        </a:spcAft>
                      </a:pPr>
                      <a:r>
                        <a:rPr lang="en-GB" sz="1600" kern="100" dirty="0">
                          <a:effectLst/>
                        </a:rPr>
                        <a:t>Phase 2</a:t>
                      </a:r>
                    </a:p>
                    <a:p>
                      <a:pPr algn="ctr">
                        <a:lnSpc>
                          <a:spcPct val="107000"/>
                        </a:lnSpc>
                        <a:spcBef>
                          <a:spcPts val="200"/>
                        </a:spcBef>
                        <a:spcAft>
                          <a:spcPts val="300"/>
                        </a:spcAft>
                      </a:pPr>
                      <a:r>
                        <a:rPr lang="en-GB" sz="1600" kern="100" dirty="0">
                          <a:effectLst/>
                        </a:rPr>
                        <a:t>Design Phase</a:t>
                      </a: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rgbClr val="262B49"/>
                    </a:solidFill>
                  </a:tcPr>
                </a:tc>
                <a:tc>
                  <a:txBody>
                    <a:bodyPr/>
                    <a:lstStyle/>
                    <a:p>
                      <a:pPr algn="ctr">
                        <a:lnSpc>
                          <a:spcPct val="107000"/>
                        </a:lnSpc>
                        <a:spcBef>
                          <a:spcPts val="200"/>
                        </a:spcBef>
                        <a:spcAft>
                          <a:spcPts val="300"/>
                        </a:spcAft>
                      </a:pPr>
                      <a:r>
                        <a:rPr lang="en-GB" sz="1600" kern="100" dirty="0">
                          <a:effectLst/>
                        </a:rPr>
                        <a:t>2023 – 2026</a:t>
                      </a: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gradFill flip="none" rotWithShape="1">
                      <a:gsLst>
                        <a:gs pos="0">
                          <a:srgbClr val="0EFA3B">
                            <a:tint val="66000"/>
                            <a:satMod val="160000"/>
                          </a:srgbClr>
                        </a:gs>
                        <a:gs pos="50000">
                          <a:srgbClr val="0EFA3B">
                            <a:tint val="44500"/>
                            <a:satMod val="160000"/>
                          </a:srgbClr>
                        </a:gs>
                        <a:gs pos="100000">
                          <a:srgbClr val="0EFA3B">
                            <a:tint val="23500"/>
                            <a:satMod val="160000"/>
                          </a:srgbClr>
                        </a:gs>
                      </a:gsLst>
                      <a:lin ang="16200000" scaled="1"/>
                      <a:tileRect/>
                    </a:gradFill>
                  </a:tcPr>
                </a:tc>
                <a:tc>
                  <a:txBody>
                    <a:bodyPr/>
                    <a:lstStyle/>
                    <a:p>
                      <a:pPr>
                        <a:lnSpc>
                          <a:spcPct val="107000"/>
                        </a:lnSpc>
                        <a:spcBef>
                          <a:spcPts val="200"/>
                        </a:spcBef>
                        <a:spcAft>
                          <a:spcPts val="300"/>
                        </a:spcAft>
                      </a:pPr>
                      <a:r>
                        <a:rPr lang="en-GB" sz="1600" kern="100" dirty="0">
                          <a:effectLst/>
                        </a:rPr>
                        <a:t>Technical development work and proof of concepts on the basis of the proposed mode</a:t>
                      </a:r>
                    </a:p>
                    <a:p>
                      <a:pPr>
                        <a:lnSpc>
                          <a:spcPct val="100000"/>
                        </a:lnSpc>
                        <a:spcBef>
                          <a:spcPts val="0"/>
                        </a:spcBef>
                        <a:spcAft>
                          <a:spcPts val="0"/>
                        </a:spcAft>
                      </a:pPr>
                      <a:endParaRPr lang="en-GB" sz="1600" kern="100" dirty="0">
                        <a:effectLst/>
                      </a:endParaRPr>
                    </a:p>
                    <a:p>
                      <a:pPr>
                        <a:lnSpc>
                          <a:spcPct val="0"/>
                        </a:lnSpc>
                        <a:spcBef>
                          <a:spcPts val="0"/>
                        </a:spcBef>
                        <a:spcAft>
                          <a:spcPts val="0"/>
                        </a:spcAft>
                      </a:pPr>
                      <a:endParaRPr lang="en-GB" sz="1600" kern="100" dirty="0">
                        <a:effectLst/>
                      </a:endParaRPr>
                    </a:p>
                    <a:p>
                      <a:pPr>
                        <a:lnSpc>
                          <a:spcPct val="107000"/>
                        </a:lnSpc>
                        <a:spcBef>
                          <a:spcPts val="200"/>
                        </a:spcBef>
                        <a:spcAft>
                          <a:spcPts val="300"/>
                        </a:spcAft>
                      </a:pPr>
                      <a:r>
                        <a:rPr lang="en-GB" sz="1600" kern="100" dirty="0">
                          <a:effectLst/>
                        </a:rPr>
                        <a:t>Developing architecture and the digital pound platform technical design</a:t>
                      </a: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gradFill flip="none" rotWithShape="1">
                      <a:gsLst>
                        <a:gs pos="0">
                          <a:srgbClr val="0EFA3B">
                            <a:tint val="66000"/>
                            <a:satMod val="160000"/>
                          </a:srgbClr>
                        </a:gs>
                        <a:gs pos="50000">
                          <a:srgbClr val="0EFA3B">
                            <a:tint val="44500"/>
                            <a:satMod val="160000"/>
                          </a:srgbClr>
                        </a:gs>
                        <a:gs pos="100000">
                          <a:srgbClr val="0EFA3B">
                            <a:tint val="23500"/>
                            <a:satMod val="160000"/>
                          </a:srgbClr>
                        </a:gs>
                      </a:gsLst>
                      <a:lin ang="16200000" scaled="1"/>
                      <a:tileRect/>
                    </a:gradFill>
                  </a:tcPr>
                </a:tc>
                <a:extLst>
                  <a:ext uri="{0D108BD9-81ED-4DB2-BD59-A6C34878D82A}">
                    <a16:rowId xmlns:a16="http://schemas.microsoft.com/office/drawing/2014/main" val="987761058"/>
                  </a:ext>
                </a:extLst>
              </a:tr>
              <a:tr h="936000">
                <a:tc>
                  <a:txBody>
                    <a:bodyPr/>
                    <a:lstStyle/>
                    <a:p>
                      <a:pPr algn="ctr">
                        <a:lnSpc>
                          <a:spcPct val="107000"/>
                        </a:lnSpc>
                        <a:spcBef>
                          <a:spcPts val="200"/>
                        </a:spcBef>
                        <a:spcAft>
                          <a:spcPts val="300"/>
                        </a:spcAft>
                      </a:pPr>
                      <a:r>
                        <a:rPr lang="en-GB" sz="1600" kern="100" dirty="0">
                          <a:effectLst/>
                        </a:rPr>
                        <a:t>Phase 3</a:t>
                      </a:r>
                    </a:p>
                    <a:p>
                      <a:pPr algn="ctr">
                        <a:lnSpc>
                          <a:spcPct val="107000"/>
                        </a:lnSpc>
                        <a:spcBef>
                          <a:spcPts val="200"/>
                        </a:spcBef>
                        <a:spcAft>
                          <a:spcPts val="300"/>
                        </a:spcAft>
                      </a:pPr>
                      <a:r>
                        <a:rPr lang="en-GB" sz="1600" kern="100" dirty="0">
                          <a:effectLst/>
                        </a:rPr>
                        <a:t>Build Phase</a:t>
                      </a:r>
                    </a:p>
                    <a:p>
                      <a:pPr algn="ctr">
                        <a:lnSpc>
                          <a:spcPct val="107000"/>
                        </a:lnSpc>
                        <a:spcBef>
                          <a:spcPts val="200"/>
                        </a:spcBef>
                        <a:spcAft>
                          <a:spcPts val="300"/>
                        </a:spcAft>
                      </a:pPr>
                      <a:r>
                        <a:rPr lang="en-GB" sz="1600" kern="100" dirty="0">
                          <a:effectLst/>
                        </a:rPr>
                        <a:t> </a:t>
                      </a: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rgbClr val="262B49"/>
                    </a:solidFill>
                  </a:tcPr>
                </a:tc>
                <a:tc>
                  <a:txBody>
                    <a:bodyPr/>
                    <a:lstStyle/>
                    <a:p>
                      <a:pPr algn="ctr">
                        <a:lnSpc>
                          <a:spcPct val="107000"/>
                        </a:lnSpc>
                        <a:spcBef>
                          <a:spcPts val="200"/>
                        </a:spcBef>
                        <a:spcAft>
                          <a:spcPts val="300"/>
                        </a:spcAft>
                      </a:pPr>
                      <a:r>
                        <a:rPr lang="en-GB" sz="1600" kern="100" dirty="0">
                          <a:effectLst/>
                        </a:rPr>
                        <a:t>2025 at the earliest</a:t>
                      </a: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gradFill flip="none" rotWithShape="1">
                      <a:gsLst>
                        <a:gs pos="0">
                          <a:srgbClr val="0EFA3B">
                            <a:tint val="66000"/>
                            <a:satMod val="160000"/>
                          </a:srgbClr>
                        </a:gs>
                        <a:gs pos="50000">
                          <a:srgbClr val="0EFA3B">
                            <a:tint val="44500"/>
                            <a:satMod val="160000"/>
                          </a:srgbClr>
                        </a:gs>
                        <a:gs pos="100000">
                          <a:srgbClr val="0EFA3B">
                            <a:tint val="23500"/>
                            <a:satMod val="160000"/>
                          </a:srgbClr>
                        </a:gs>
                      </a:gsLst>
                      <a:lin ang="16200000" scaled="1"/>
                      <a:tileRect/>
                    </a:gradFill>
                  </a:tcPr>
                </a:tc>
                <a:tc>
                  <a:txBody>
                    <a:bodyPr/>
                    <a:lstStyle/>
                    <a:p>
                      <a:pPr>
                        <a:lnSpc>
                          <a:spcPct val="107000"/>
                        </a:lnSpc>
                        <a:spcBef>
                          <a:spcPts val="200"/>
                        </a:spcBef>
                        <a:spcAft>
                          <a:spcPts val="300"/>
                        </a:spcAft>
                      </a:pPr>
                      <a:r>
                        <a:rPr lang="en-GB" sz="1600" kern="100" dirty="0">
                          <a:effectLst/>
                        </a:rPr>
                        <a:t>Developing prototypes</a:t>
                      </a:r>
                    </a:p>
                    <a:p>
                      <a:pPr>
                        <a:lnSpc>
                          <a:spcPct val="100000"/>
                        </a:lnSpc>
                        <a:spcBef>
                          <a:spcPts val="0"/>
                        </a:spcBef>
                        <a:spcAft>
                          <a:spcPts val="0"/>
                        </a:spcAft>
                      </a:pPr>
                      <a:r>
                        <a:rPr lang="en-GB" sz="1600" kern="100" dirty="0">
                          <a:effectLst/>
                        </a:rPr>
                        <a:t> </a:t>
                      </a:r>
                    </a:p>
                    <a:p>
                      <a:pPr>
                        <a:lnSpc>
                          <a:spcPct val="107000"/>
                        </a:lnSpc>
                        <a:spcBef>
                          <a:spcPts val="200"/>
                        </a:spcBef>
                        <a:spcAft>
                          <a:spcPts val="300"/>
                        </a:spcAft>
                      </a:pPr>
                      <a:r>
                        <a:rPr lang="en-GB" sz="1600" kern="100" dirty="0">
                          <a:effectLst/>
                        </a:rPr>
                        <a:t>Live pilot tests</a:t>
                      </a: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gradFill flip="none" rotWithShape="1">
                      <a:gsLst>
                        <a:gs pos="0">
                          <a:srgbClr val="0EFA3B">
                            <a:tint val="66000"/>
                            <a:satMod val="160000"/>
                          </a:srgbClr>
                        </a:gs>
                        <a:gs pos="50000">
                          <a:srgbClr val="0EFA3B">
                            <a:tint val="44500"/>
                            <a:satMod val="160000"/>
                          </a:srgbClr>
                        </a:gs>
                        <a:gs pos="100000">
                          <a:srgbClr val="0EFA3B">
                            <a:tint val="23500"/>
                            <a:satMod val="160000"/>
                          </a:srgbClr>
                        </a:gs>
                      </a:gsLst>
                      <a:lin ang="16200000" scaled="1"/>
                      <a:tileRect/>
                    </a:gradFill>
                  </a:tcPr>
                </a:tc>
                <a:extLst>
                  <a:ext uri="{0D108BD9-81ED-4DB2-BD59-A6C34878D82A}">
                    <a16:rowId xmlns:a16="http://schemas.microsoft.com/office/drawing/2014/main" val="2929489888"/>
                  </a:ext>
                </a:extLst>
              </a:tr>
            </a:tbl>
          </a:graphicData>
        </a:graphic>
      </p:graphicFrame>
    </p:spTree>
    <p:extLst>
      <p:ext uri="{BB962C8B-B14F-4D97-AF65-F5344CB8AC3E}">
        <p14:creationId xmlns:p14="http://schemas.microsoft.com/office/powerpoint/2010/main" val="1353899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0F46-3B13-4FFB-B1B5-AEBCA6700D3E}"/>
              </a:ext>
            </a:extLst>
          </p:cNvPr>
          <p:cNvSpPr>
            <a:spLocks noGrp="1"/>
          </p:cNvSpPr>
          <p:nvPr>
            <p:ph type="title"/>
          </p:nvPr>
        </p:nvSpPr>
        <p:spPr>
          <a:xfrm>
            <a:off x="628650" y="365126"/>
            <a:ext cx="6956516" cy="828000"/>
          </a:xfrm>
        </p:spPr>
        <p:txBody>
          <a:bodyPr>
            <a:noAutofit/>
          </a:bodyPr>
          <a:lstStyle/>
          <a:p>
            <a:r>
              <a:rPr lang="en-GB" sz="3200" b="1" dirty="0">
                <a:solidFill>
                  <a:schemeClr val="tx1"/>
                </a:solidFill>
                <a:latin typeface="Franklin Gothic Medium" panose="020B0603020102020204" pitchFamily="34" charset="0"/>
                <a:cs typeface="Times New Roman" panose="02020603050405020304" pitchFamily="18" charset="0"/>
              </a:rPr>
              <a:t>The Digital Pound</a:t>
            </a:r>
            <a:endParaRPr lang="en-GB" sz="3600" b="1" dirty="0">
              <a:solidFill>
                <a:schemeClr val="tx1"/>
              </a:solidFill>
              <a:latin typeface="Franklin Gothic Medium" panose="020B06030201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CA01F74-5B92-424C-9057-EA37FD18FF46}"/>
              </a:ext>
            </a:extLst>
          </p:cNvPr>
          <p:cNvSpPr>
            <a:spLocks noGrp="1"/>
          </p:cNvSpPr>
          <p:nvPr>
            <p:ph idx="1"/>
          </p:nvPr>
        </p:nvSpPr>
        <p:spPr>
          <a:xfrm>
            <a:off x="628650" y="1231303"/>
            <a:ext cx="7886699" cy="4292420"/>
          </a:xfrm>
          <a:solidFill>
            <a:schemeClr val="bg1"/>
          </a:solidFill>
        </p:spPr>
        <p:txBody>
          <a:bodyPr>
            <a:noAutofit/>
          </a:bodyPr>
          <a:lstStyle/>
          <a:p>
            <a:pPr marL="0" indent="0" algn="just">
              <a:spcBef>
                <a:spcPts val="600"/>
              </a:spcBef>
              <a:spcAft>
                <a:spcPts val="600"/>
              </a:spcAft>
              <a:buNone/>
            </a:pPr>
            <a:r>
              <a:rPr lang="en-GB" sz="2400" u="sng" dirty="0">
                <a:latin typeface="Franklin Gothic Medium" panose="020B0603020102020204" pitchFamily="34" charset="0"/>
              </a:rPr>
              <a:t>When Is This Likely To Happen?</a:t>
            </a:r>
            <a:endParaRPr lang="en-GB" sz="1800" dirty="0">
              <a:solidFill>
                <a:schemeClr val="tx1"/>
              </a:solidFill>
              <a:latin typeface="Franklin Gothic Medium" panose="020B0603020102020204" pitchFamily="34" charset="0"/>
            </a:endParaRP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The Bank has been looking into the need for, as well as the usefulness and feasibility of, a Digital Pound for some time. </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It has made it clear that if it’s to happen at all, it’s likely to take several years before it would be fully operational. </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That said, it’s possible small trials may be launched as early as 2025. </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In February 2023 a consultation was launched with the publications of two papers; one a general paper regarding the how, the why and major considerations of introducing a digital currency. </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The second paper focussed on the technical aspects of how a digital currency in the UK will need to work.</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The consultation has now closed but attracted over 50,000 responses.</a:t>
            </a:r>
            <a:r>
              <a:rPr lang="en-GB" sz="1800" baseline="30000" dirty="0">
                <a:solidFill>
                  <a:schemeClr val="tx1"/>
                </a:solidFill>
                <a:latin typeface="Franklin Gothic Medium" panose="020B0603020102020204" pitchFamily="34" charset="0"/>
              </a:rPr>
              <a:t>*</a:t>
            </a:r>
            <a:r>
              <a:rPr lang="en-GB" sz="1800" dirty="0">
                <a:solidFill>
                  <a:schemeClr val="tx1"/>
                </a:solidFill>
                <a:latin typeface="Franklin Gothic Medium" panose="020B0603020102020204" pitchFamily="34" charset="0"/>
              </a:rPr>
              <a:t> </a:t>
            </a:r>
          </a:p>
        </p:txBody>
      </p:sp>
      <p:sp>
        <p:nvSpPr>
          <p:cNvPr id="5" name="Slide Number Placeholder 4">
            <a:extLst>
              <a:ext uri="{FF2B5EF4-FFF2-40B4-BE49-F238E27FC236}">
                <a16:creationId xmlns:a16="http://schemas.microsoft.com/office/drawing/2014/main" id="{2BED6A75-449D-4EC9-BD64-314F6026B0DC}"/>
              </a:ext>
            </a:extLst>
          </p:cNvPr>
          <p:cNvSpPr>
            <a:spLocks noGrp="1"/>
          </p:cNvSpPr>
          <p:nvPr>
            <p:ph type="sldNum" sz="quarter" idx="12"/>
          </p:nvPr>
        </p:nvSpPr>
        <p:spPr/>
        <p:txBody>
          <a:bodyPr/>
          <a:lstStyle/>
          <a:p>
            <a:fld id="{2EE8659C-FF23-4F1B-8FEA-7C32508B4225}" type="slidenum">
              <a:rPr lang="en-GB" b="1" smtClean="0"/>
              <a:t>7</a:t>
            </a:fld>
            <a:endParaRPr lang="en-GB" b="1" dirty="0"/>
          </a:p>
        </p:txBody>
      </p:sp>
      <p:pic>
        <p:nvPicPr>
          <p:cNvPr id="6" name="Picture 5" descr="A close up of a sign&#10;&#10;Description automatically generated">
            <a:extLst>
              <a:ext uri="{FF2B5EF4-FFF2-40B4-BE49-F238E27FC236}">
                <a16:creationId xmlns:a16="http://schemas.microsoft.com/office/drawing/2014/main" id="{395D5E8B-FA47-458A-9E4E-A36C8366C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8005" y="448091"/>
            <a:ext cx="1257361" cy="667544"/>
          </a:xfrm>
          <a:prstGeom prst="rect">
            <a:avLst/>
          </a:prstGeom>
        </p:spPr>
      </p:pic>
      <p:sp>
        <p:nvSpPr>
          <p:cNvPr id="4" name="TextBox 3">
            <a:extLst>
              <a:ext uri="{FF2B5EF4-FFF2-40B4-BE49-F238E27FC236}">
                <a16:creationId xmlns:a16="http://schemas.microsoft.com/office/drawing/2014/main" id="{8D4FF0FF-74B9-F996-563C-A4804323B2DE}"/>
              </a:ext>
            </a:extLst>
          </p:cNvPr>
          <p:cNvSpPr txBox="1"/>
          <p:nvPr/>
        </p:nvSpPr>
        <p:spPr>
          <a:xfrm>
            <a:off x="666739" y="5709808"/>
            <a:ext cx="7800986" cy="523220"/>
          </a:xfrm>
          <a:prstGeom prst="rect">
            <a:avLst/>
          </a:prstGeom>
          <a:noFill/>
        </p:spPr>
        <p:txBody>
          <a:bodyPr wrap="square">
            <a:spAutoFit/>
          </a:bodyPr>
          <a:lstStyle/>
          <a:p>
            <a:pPr algn="just"/>
            <a:r>
              <a:rPr lang="en-GB" sz="1400" i="1" baseline="30000" dirty="0"/>
              <a:t>* </a:t>
            </a:r>
            <a:r>
              <a:rPr lang="en-GB" sz="1400" kern="100" dirty="0">
                <a:effectLst/>
                <a:latin typeface="Calibri" panose="020F0502020204030204" pitchFamily="34" charset="0"/>
                <a:ea typeface="DengXian" panose="02010600030101010101" pitchFamily="2" charset="-122"/>
                <a:cs typeface="Times New Roman" panose="02020603050405020304" pitchFamily="18" charset="0"/>
              </a:rPr>
              <a:t>“New Prospects for Money” – speech by Andrew Bailey, Governor of the Bank of England. 10th July 2023</a:t>
            </a:r>
          </a:p>
        </p:txBody>
      </p:sp>
    </p:spTree>
    <p:extLst>
      <p:ext uri="{BB962C8B-B14F-4D97-AF65-F5344CB8AC3E}">
        <p14:creationId xmlns:p14="http://schemas.microsoft.com/office/powerpoint/2010/main" val="176916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0F46-3B13-4FFB-B1B5-AEBCA6700D3E}"/>
              </a:ext>
            </a:extLst>
          </p:cNvPr>
          <p:cNvSpPr>
            <a:spLocks noGrp="1"/>
          </p:cNvSpPr>
          <p:nvPr>
            <p:ph type="title"/>
          </p:nvPr>
        </p:nvSpPr>
        <p:spPr>
          <a:xfrm>
            <a:off x="628650" y="365126"/>
            <a:ext cx="6956516" cy="828000"/>
          </a:xfrm>
        </p:spPr>
        <p:txBody>
          <a:bodyPr>
            <a:noAutofit/>
          </a:bodyPr>
          <a:lstStyle/>
          <a:p>
            <a:r>
              <a:rPr lang="en-GB" sz="3200" b="1" dirty="0">
                <a:solidFill>
                  <a:schemeClr val="tx1"/>
                </a:solidFill>
                <a:latin typeface="Franklin Gothic Medium" panose="020B0603020102020204" pitchFamily="34" charset="0"/>
                <a:cs typeface="Times New Roman" panose="02020603050405020304" pitchFamily="18" charset="0"/>
              </a:rPr>
              <a:t>The Digital Pound</a:t>
            </a:r>
            <a:endParaRPr lang="en-GB" sz="3600" b="1" dirty="0">
              <a:solidFill>
                <a:schemeClr val="tx1"/>
              </a:solidFill>
              <a:latin typeface="Franklin Gothic Medium" panose="020B06030201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CA01F74-5B92-424C-9057-EA37FD18FF46}"/>
              </a:ext>
            </a:extLst>
          </p:cNvPr>
          <p:cNvSpPr>
            <a:spLocks noGrp="1"/>
          </p:cNvSpPr>
          <p:nvPr>
            <p:ph idx="1"/>
          </p:nvPr>
        </p:nvSpPr>
        <p:spPr>
          <a:xfrm>
            <a:off x="628650" y="1231302"/>
            <a:ext cx="7886699" cy="4549012"/>
          </a:xfrm>
          <a:solidFill>
            <a:schemeClr val="bg1"/>
          </a:solidFill>
        </p:spPr>
        <p:txBody>
          <a:bodyPr>
            <a:noAutofit/>
          </a:bodyPr>
          <a:lstStyle/>
          <a:p>
            <a:pPr marL="0" indent="0" algn="just">
              <a:spcBef>
                <a:spcPts val="600"/>
              </a:spcBef>
              <a:spcAft>
                <a:spcPts val="600"/>
              </a:spcAft>
              <a:buNone/>
            </a:pPr>
            <a:r>
              <a:rPr lang="en-GB" sz="2400" u="sng" dirty="0">
                <a:latin typeface="Franklin Gothic Medium" panose="020B0603020102020204" pitchFamily="34" charset="0"/>
              </a:rPr>
              <a:t>When Is This Likely To Happen?</a:t>
            </a:r>
            <a:endParaRPr lang="en-GB" sz="1800" dirty="0">
              <a:solidFill>
                <a:schemeClr val="tx1"/>
              </a:solidFill>
              <a:latin typeface="Franklin Gothic Medium" panose="020B0603020102020204" pitchFamily="34" charset="0"/>
            </a:endParaRP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The Bank has stated that the following activities will now need to be undertaken:</a:t>
            </a:r>
          </a:p>
          <a:p>
            <a:pPr lvl="1" algn="just">
              <a:spcBef>
                <a:spcPts val="600"/>
              </a:spcBef>
              <a:spcAft>
                <a:spcPts val="600"/>
              </a:spcAft>
              <a:buBlip>
                <a:blip r:embed="rId3"/>
              </a:buBlip>
            </a:pPr>
            <a:r>
              <a:rPr lang="en-GB" sz="1400" dirty="0">
                <a:solidFill>
                  <a:schemeClr val="tx1"/>
                </a:solidFill>
                <a:latin typeface="Franklin Gothic Medium" panose="020B0603020102020204" pitchFamily="34" charset="0"/>
              </a:rPr>
              <a:t>Determine t</a:t>
            </a:r>
            <a:r>
              <a:rPr lang="en-GB" sz="1600" dirty="0">
                <a:solidFill>
                  <a:schemeClr val="tx1"/>
                </a:solidFill>
                <a:latin typeface="Franklin Gothic Medium" panose="020B0603020102020204" pitchFamily="34" charset="0"/>
              </a:rPr>
              <a:t>he technological feasibility and investment needed to build a digital pound </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Articulate, in detail, what the technology and operational architecture for a digital pound would look like</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Assess and evaluate the benefits and costs of the digital pound architecture</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Deepen the Bank’s knowledge of CBDC technology and the private sector’s understanding of our technology approach</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Support the development of the broader UK digital currency technology industry through experimentation and proofs of concept </a:t>
            </a:r>
          </a:p>
          <a:p>
            <a:pPr lvl="1" algn="just">
              <a:spcBef>
                <a:spcPts val="600"/>
              </a:spcBef>
              <a:spcAft>
                <a:spcPts val="600"/>
              </a:spcAft>
              <a:buBlip>
                <a:blip r:embed="rId3"/>
              </a:buBlip>
            </a:pPr>
            <a:r>
              <a:rPr lang="en-GB" sz="1600" dirty="0">
                <a:solidFill>
                  <a:schemeClr val="tx1"/>
                </a:solidFill>
                <a:latin typeface="Franklin Gothic Medium" panose="020B0603020102020204" pitchFamily="34" charset="0"/>
              </a:rPr>
              <a:t>Provide the basis for a future decision on whether to introduce a digital pound and move to a ‘build’ phase</a:t>
            </a:r>
          </a:p>
        </p:txBody>
      </p:sp>
      <p:sp>
        <p:nvSpPr>
          <p:cNvPr id="5" name="Slide Number Placeholder 4">
            <a:extLst>
              <a:ext uri="{FF2B5EF4-FFF2-40B4-BE49-F238E27FC236}">
                <a16:creationId xmlns:a16="http://schemas.microsoft.com/office/drawing/2014/main" id="{2BED6A75-449D-4EC9-BD64-314F6026B0DC}"/>
              </a:ext>
            </a:extLst>
          </p:cNvPr>
          <p:cNvSpPr>
            <a:spLocks noGrp="1"/>
          </p:cNvSpPr>
          <p:nvPr>
            <p:ph type="sldNum" sz="quarter" idx="12"/>
          </p:nvPr>
        </p:nvSpPr>
        <p:spPr/>
        <p:txBody>
          <a:bodyPr/>
          <a:lstStyle/>
          <a:p>
            <a:fld id="{2EE8659C-FF23-4F1B-8FEA-7C32508B4225}" type="slidenum">
              <a:rPr lang="en-GB" b="1" smtClean="0"/>
              <a:t>8</a:t>
            </a:fld>
            <a:endParaRPr lang="en-GB" b="1" dirty="0"/>
          </a:p>
        </p:txBody>
      </p:sp>
      <p:pic>
        <p:nvPicPr>
          <p:cNvPr id="6" name="Picture 5" descr="A close up of a sign&#10;&#10;Description automatically generated">
            <a:extLst>
              <a:ext uri="{FF2B5EF4-FFF2-40B4-BE49-F238E27FC236}">
                <a16:creationId xmlns:a16="http://schemas.microsoft.com/office/drawing/2014/main" id="{395D5E8B-FA47-458A-9E4E-A36C8366C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8005" y="448091"/>
            <a:ext cx="1257361" cy="667544"/>
          </a:xfrm>
          <a:prstGeom prst="rect">
            <a:avLst/>
          </a:prstGeom>
        </p:spPr>
      </p:pic>
    </p:spTree>
    <p:extLst>
      <p:ext uri="{BB962C8B-B14F-4D97-AF65-F5344CB8AC3E}">
        <p14:creationId xmlns:p14="http://schemas.microsoft.com/office/powerpoint/2010/main" val="2126466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0F46-3B13-4FFB-B1B5-AEBCA6700D3E}"/>
              </a:ext>
            </a:extLst>
          </p:cNvPr>
          <p:cNvSpPr>
            <a:spLocks noGrp="1"/>
          </p:cNvSpPr>
          <p:nvPr>
            <p:ph type="title"/>
          </p:nvPr>
        </p:nvSpPr>
        <p:spPr>
          <a:xfrm>
            <a:off x="628650" y="365126"/>
            <a:ext cx="6956516" cy="828000"/>
          </a:xfrm>
        </p:spPr>
        <p:txBody>
          <a:bodyPr>
            <a:noAutofit/>
          </a:bodyPr>
          <a:lstStyle/>
          <a:p>
            <a:r>
              <a:rPr lang="en-GB" sz="3200" b="1" dirty="0">
                <a:solidFill>
                  <a:schemeClr val="tx1"/>
                </a:solidFill>
                <a:latin typeface="Franklin Gothic Medium" panose="020B0603020102020204" pitchFamily="34" charset="0"/>
                <a:cs typeface="Times New Roman" panose="02020603050405020304" pitchFamily="18" charset="0"/>
              </a:rPr>
              <a:t>The Digital Pound</a:t>
            </a:r>
            <a:endParaRPr lang="en-GB" sz="3600" b="1" dirty="0">
              <a:solidFill>
                <a:schemeClr val="tx1"/>
              </a:solidFill>
              <a:latin typeface="Franklin Gothic Medium" panose="020B06030201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CA01F74-5B92-424C-9057-EA37FD18FF46}"/>
              </a:ext>
            </a:extLst>
          </p:cNvPr>
          <p:cNvSpPr>
            <a:spLocks noGrp="1"/>
          </p:cNvSpPr>
          <p:nvPr>
            <p:ph idx="1"/>
          </p:nvPr>
        </p:nvSpPr>
        <p:spPr>
          <a:xfrm>
            <a:off x="628650" y="1231302"/>
            <a:ext cx="7886699" cy="4213110"/>
          </a:xfrm>
          <a:solidFill>
            <a:schemeClr val="bg1"/>
          </a:solidFill>
        </p:spPr>
        <p:txBody>
          <a:bodyPr>
            <a:noAutofit/>
          </a:bodyPr>
          <a:lstStyle/>
          <a:p>
            <a:pPr marL="0" indent="0" algn="just">
              <a:spcBef>
                <a:spcPts val="600"/>
              </a:spcBef>
              <a:spcAft>
                <a:spcPts val="600"/>
              </a:spcAft>
              <a:buNone/>
            </a:pPr>
            <a:r>
              <a:rPr lang="en-GB" sz="2000" u="sng" dirty="0">
                <a:latin typeface="Franklin Gothic Medium" panose="020B0603020102020204" pitchFamily="34" charset="0"/>
              </a:rPr>
              <a:t>Why is the Bank of England Looking to Introduce a Digital Pound?</a:t>
            </a:r>
            <a:endParaRPr lang="en-GB" sz="2200" dirty="0">
              <a:solidFill>
                <a:schemeClr val="tx1"/>
              </a:solidFill>
              <a:latin typeface="Franklin Gothic Medium" panose="020B0603020102020204" pitchFamily="34" charset="0"/>
            </a:endParaRP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A common question being asked at the present time is ‘Why does the Bank of England feel the need to introduce a Digital Pound?’</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There are a variety of reasons why the Bank is looking at the possible introduction of a Digital Pound.</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One of the main reasons is the growth of privately owned financial services and technology. With the introduction of a Digital Pound, the Bank is looking to ensure its role as an anchor for confidence, stability and safety in the UK’s monetary system.</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Another reason is the need to respond to the major change that’s being seen in the UK economy, especially since the pandemic, which is the reduction in the amount of physical cash in use.</a:t>
            </a:r>
          </a:p>
          <a:p>
            <a:pPr algn="just">
              <a:spcBef>
                <a:spcPts val="600"/>
              </a:spcBef>
              <a:spcAft>
                <a:spcPts val="600"/>
              </a:spcAft>
              <a:buBlip>
                <a:blip r:embed="rId3"/>
              </a:buBlip>
            </a:pPr>
            <a:r>
              <a:rPr lang="en-GB" sz="1800" dirty="0">
                <a:solidFill>
                  <a:schemeClr val="tx1"/>
                </a:solidFill>
                <a:latin typeface="Franklin Gothic Medium" panose="020B0603020102020204" pitchFamily="34" charset="0"/>
              </a:rPr>
              <a:t>A further reason is to improve the efficiency of the overall payment systems. </a:t>
            </a:r>
          </a:p>
          <a:p>
            <a:pPr algn="just">
              <a:spcBef>
                <a:spcPts val="600"/>
              </a:spcBef>
              <a:spcAft>
                <a:spcPts val="600"/>
              </a:spcAft>
              <a:buBlip>
                <a:blip r:embed="rId3"/>
              </a:buBlip>
            </a:pPr>
            <a:endParaRPr lang="en-GB" sz="1800" dirty="0">
              <a:solidFill>
                <a:schemeClr val="tx1"/>
              </a:solidFill>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2BED6A75-449D-4EC9-BD64-314F6026B0DC}"/>
              </a:ext>
            </a:extLst>
          </p:cNvPr>
          <p:cNvSpPr>
            <a:spLocks noGrp="1"/>
          </p:cNvSpPr>
          <p:nvPr>
            <p:ph type="sldNum" sz="quarter" idx="12"/>
          </p:nvPr>
        </p:nvSpPr>
        <p:spPr/>
        <p:txBody>
          <a:bodyPr/>
          <a:lstStyle/>
          <a:p>
            <a:fld id="{2EE8659C-FF23-4F1B-8FEA-7C32508B4225}" type="slidenum">
              <a:rPr lang="en-GB" b="1" smtClean="0"/>
              <a:t>9</a:t>
            </a:fld>
            <a:endParaRPr lang="en-GB" b="1" dirty="0"/>
          </a:p>
        </p:txBody>
      </p:sp>
      <p:pic>
        <p:nvPicPr>
          <p:cNvPr id="6" name="Picture 5" descr="A close up of a sign&#10;&#10;Description automatically generated">
            <a:extLst>
              <a:ext uri="{FF2B5EF4-FFF2-40B4-BE49-F238E27FC236}">
                <a16:creationId xmlns:a16="http://schemas.microsoft.com/office/drawing/2014/main" id="{395D5E8B-FA47-458A-9E4E-A36C8366C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8005" y="448091"/>
            <a:ext cx="1257361" cy="667544"/>
          </a:xfrm>
          <a:prstGeom prst="rect">
            <a:avLst/>
          </a:prstGeom>
        </p:spPr>
      </p:pic>
    </p:spTree>
    <p:extLst>
      <p:ext uri="{BB962C8B-B14F-4D97-AF65-F5344CB8AC3E}">
        <p14:creationId xmlns:p14="http://schemas.microsoft.com/office/powerpoint/2010/main" val="20431613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24205</TotalTime>
  <Words>1425</Words>
  <Application>Microsoft Office PowerPoint</Application>
  <PresentationFormat>On-screen Show (4:3)</PresentationFormat>
  <Paragraphs>130</Paragraphs>
  <Slides>14</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Franklin Gothic Medium</vt:lpstr>
      <vt:lpstr>Roboto Black</vt:lpstr>
      <vt:lpstr>Roboto Light</vt:lpstr>
      <vt:lpstr>Office Theme</vt:lpstr>
      <vt:lpstr>Office Theme</vt:lpstr>
      <vt:lpstr>The UK’s Digital Pound</vt:lpstr>
      <vt:lpstr>The Digital Pound</vt:lpstr>
      <vt:lpstr>The Digital Pound</vt:lpstr>
      <vt:lpstr>The Digital Pound</vt:lpstr>
      <vt:lpstr>The Digital Pound</vt:lpstr>
      <vt:lpstr>The Digital Pound</vt:lpstr>
      <vt:lpstr>The Digital Pound</vt:lpstr>
      <vt:lpstr>The Digital Pound</vt:lpstr>
      <vt:lpstr>The Digital Pound</vt:lpstr>
      <vt:lpstr>The Digital Pound</vt:lpstr>
      <vt:lpstr>Go Beyond Detection</vt:lpstr>
      <vt:lpstr>References and Further Reading</vt:lpstr>
      <vt:lpstr>References and Further Reading</vt:lpstr>
      <vt:lpstr>www.proactiveanalysis.com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Tallon</dc:creator>
  <cp:lastModifiedBy>Gregory Andrew</cp:lastModifiedBy>
  <cp:revision>129</cp:revision>
  <dcterms:created xsi:type="dcterms:W3CDTF">2020-03-07T12:27:19Z</dcterms:created>
  <dcterms:modified xsi:type="dcterms:W3CDTF">2023-08-16T10:59:12Z</dcterms:modified>
</cp:coreProperties>
</file>